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19"/>
  </p:notesMasterIdLst>
  <p:sldIdLst>
    <p:sldId id="267" r:id="rId4"/>
    <p:sldId id="269" r:id="rId5"/>
    <p:sldId id="270" r:id="rId6"/>
    <p:sldId id="271" r:id="rId7"/>
    <p:sldId id="297" r:id="rId8"/>
    <p:sldId id="280" r:id="rId9"/>
    <p:sldId id="287" r:id="rId10"/>
    <p:sldId id="281" r:id="rId11"/>
    <p:sldId id="282" r:id="rId12"/>
    <p:sldId id="296" r:id="rId13"/>
    <p:sldId id="283" r:id="rId14"/>
    <p:sldId id="284" r:id="rId15"/>
    <p:sldId id="285" r:id="rId16"/>
    <p:sldId id="286" r:id="rId17"/>
    <p:sldId id="295"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ACB2"/>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11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1143000" y="685800"/>
            <a:ext cx="4572000" cy="3429000"/>
          </a:xfrm>
          <a:prstGeom prst="rect">
            <a:avLst/>
          </a:prstGeom>
        </p:spPr>
        <p:txBody>
          <a:bodyPr/>
          <a:lstStyle/>
          <a:p>
            <a:endParaRPr/>
          </a:p>
        </p:txBody>
      </p:sp>
      <p:sp>
        <p:nvSpPr>
          <p:cNvPr id="190" name="Shape 19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940451856"/>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AA174-6B48-4661-BE25-45297F4820F7}" type="datetimeFigureOut">
              <a:rPr lang="en-US" smtClean="0">
                <a:solidFill>
                  <a:prstClr val="black">
                    <a:tint val="75000"/>
                  </a:prstClr>
                </a:solidFill>
              </a:rPr>
              <a:t>12/8/2023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4EA34F2-DF84-42D0-9D97-D2E5866436C1}"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hangingPunct="1"/>
            <a:fld id="{DF6AA174-6B48-4661-BE25-45297F4820F7}" type="datetimeFigureOut">
              <a:rPr lang="en-US" kern="1200" smtClean="0">
                <a:solidFill>
                  <a:prstClr val="black">
                    <a:tint val="75000"/>
                  </a:prstClr>
                </a:solidFill>
                <a:latin typeface="Calibri" panose="020F0502020204030204"/>
                <a:ea typeface="+mn-ea"/>
                <a:cs typeface="+mn-cs"/>
              </a:rPr>
              <a:t>12/8/2023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hangingPunct="1"/>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hangingPunct="1"/>
            <a:fld id="{B4EA34F2-DF84-42D0-9D97-D2E5866436C1}" type="slidenum">
              <a:rPr lang="en-US" kern="1200" smtClean="0">
                <a:solidFill>
                  <a:prstClr val="black">
                    <a:tint val="75000"/>
                  </a:prstClr>
                </a:solidFill>
                <a:latin typeface="Calibri" panose="020F0502020204030204"/>
                <a:ea typeface="+mn-ea"/>
                <a:cs typeface="+mn-cs"/>
              </a:rPr>
              <a:t>‹#›</a:t>
            </a:fld>
            <a:endParaRPr lang="en-US" kern="1200">
              <a:solidFill>
                <a:prstClr val="black">
                  <a:tint val="75000"/>
                </a:prstClr>
              </a:solidFill>
              <a:latin typeface="Calibri" panose="020F0502020204030204"/>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hangingPunct="1"/>
            <a:fld id="{DF6AA174-6B48-4661-BE25-45297F4820F7}" type="datetimeFigureOut">
              <a:rPr lang="en-US" kern="1200" smtClean="0">
                <a:solidFill>
                  <a:prstClr val="black">
                    <a:tint val="75000"/>
                  </a:prstClr>
                </a:solidFill>
                <a:latin typeface="Calibri" panose="020F0502020204030204"/>
                <a:ea typeface="+mn-ea"/>
                <a:cs typeface="+mn-cs"/>
              </a:rPr>
              <a:t>12/8/2023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hangingPunct="1"/>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hangingPunct="1"/>
            <a:fld id="{B4EA34F2-DF84-42D0-9D97-D2E5866436C1}" type="slidenum">
              <a:rPr lang="en-US" kern="1200" smtClean="0">
                <a:solidFill>
                  <a:prstClr val="black">
                    <a:tint val="75000"/>
                  </a:prstClr>
                </a:solidFill>
                <a:latin typeface="Calibri" panose="020F0502020204030204"/>
                <a:ea typeface="+mn-ea"/>
                <a:cs typeface="+mn-cs"/>
              </a:rPr>
              <a:t>‹#›</a:t>
            </a:fld>
            <a:endParaRPr lang="en-US" kern="1200">
              <a:solidFill>
                <a:prstClr val="black">
                  <a:tint val="75000"/>
                </a:prstClr>
              </a:solidFill>
              <a:latin typeface="Calibri" panose="020F0502020204030204"/>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hangingPunct="1"/>
            <a:fld id="{DF6AA174-6B48-4661-BE25-45297F4820F7}" type="datetimeFigureOut">
              <a:rPr lang="en-US" kern="1200" smtClean="0">
                <a:solidFill>
                  <a:prstClr val="black">
                    <a:tint val="75000"/>
                  </a:prstClr>
                </a:solidFill>
                <a:latin typeface="Calibri" panose="020F0502020204030204"/>
                <a:ea typeface="+mn-ea"/>
                <a:cs typeface="+mn-cs"/>
              </a:rPr>
              <a:t>12/8/2023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hangingPunct="1"/>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hangingPunct="1"/>
            <a:fld id="{B4EA34F2-DF84-42D0-9D97-D2E5866436C1}" type="slidenum">
              <a:rPr lang="en-US" kern="1200" smtClean="0">
                <a:solidFill>
                  <a:prstClr val="black">
                    <a:tint val="75000"/>
                  </a:prstClr>
                </a:solidFill>
                <a:latin typeface="Calibri" panose="020F0502020204030204"/>
                <a:ea typeface="+mn-ea"/>
                <a:cs typeface="+mn-cs"/>
              </a:rPr>
              <a:t>‹#›</a:t>
            </a:fld>
            <a:endParaRPr lang="en-US" kern="1200">
              <a:solidFill>
                <a:prstClr val="black">
                  <a:tint val="75000"/>
                </a:prstClr>
              </a:solidFill>
              <a:latin typeface="Calibri" panose="020F0502020204030204"/>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p:cNvGrpSpPr/>
          <p:nvPr/>
        </p:nvGrpSpPr>
        <p:grpSpPr>
          <a:xfrm>
            <a:off x="-754273" y="661752"/>
            <a:ext cx="8890782" cy="5534534"/>
            <a:chOff x="568160" y="-137966"/>
            <a:chExt cx="8890782" cy="5795044"/>
          </a:xfrm>
          <a:solidFill>
            <a:srgbClr val="02ACB2"/>
          </a:solidFill>
        </p:grpSpPr>
        <p:sp>
          <p:nvSpPr>
            <p:cNvPr id="19" name="Rectangle 18"/>
            <p:cNvSpPr/>
            <p:nvPr/>
          </p:nvSpPr>
          <p:spPr>
            <a:xfrm rot="19129620">
              <a:off x="568160" y="-137966"/>
              <a:ext cx="8890782" cy="5795044"/>
            </a:xfrm>
            <a:prstGeom prst="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20" name="TextBox 19"/>
            <p:cNvSpPr txBox="1"/>
            <p:nvPr/>
          </p:nvSpPr>
          <p:spPr>
            <a:xfrm>
              <a:off x="2349145" y="1365333"/>
              <a:ext cx="3568236" cy="1200329"/>
            </a:xfrm>
            <a:prstGeom prst="rect">
              <a:avLst/>
            </a:prstGeom>
            <a:grpFill/>
          </p:spPr>
          <p:txBody>
            <a:bodyPr wrap="square" rtlCol="0">
              <a:spAutoFit/>
            </a:bodyPr>
            <a:lstStyle/>
            <a:p>
              <a:pPr hangingPunct="1"/>
              <a:r>
                <a:rPr lang="en-US" sz="2400" b="1" kern="1200" dirty="0" smtClean="0">
                  <a:solidFill>
                    <a:prstClr val="black"/>
                  </a:solidFill>
                  <a:latin typeface="Arial" panose="020B0604020202020204" pitchFamily="34" charset="0"/>
                  <a:ea typeface="+mn-ea"/>
                  <a:cs typeface="Arial" panose="020B0604020202020204" pitchFamily="34" charset="0"/>
                </a:rPr>
                <a:t>Social Factors Affecting Consumer Behavior </a:t>
              </a:r>
              <a:endParaRPr lang="en-US" sz="2400" b="1" kern="1200" dirty="0">
                <a:solidFill>
                  <a:prstClr val="black"/>
                </a:solidFill>
                <a:latin typeface="Arial" panose="020B0604020202020204" pitchFamily="34" charset="0"/>
                <a:ea typeface="+mn-ea"/>
                <a:cs typeface="Arial" panose="020B0604020202020204" pitchFamily="34" charset="0"/>
              </a:endParaRPr>
            </a:p>
          </p:txBody>
        </p:sp>
        <p:sp>
          <p:nvSpPr>
            <p:cNvPr id="23" name="TextBox 22"/>
            <p:cNvSpPr txBox="1"/>
            <p:nvPr/>
          </p:nvSpPr>
          <p:spPr>
            <a:xfrm>
              <a:off x="2349144" y="2908082"/>
              <a:ext cx="3812505" cy="1770228"/>
            </a:xfrm>
            <a:prstGeom prst="rect">
              <a:avLst/>
            </a:prstGeom>
            <a:grpFill/>
          </p:spPr>
          <p:txBody>
            <a:bodyPr wrap="square" rtlCol="0">
              <a:spAutoFit/>
            </a:bodyPr>
            <a:lstStyle/>
            <a:p>
              <a:pPr hangingPunct="1"/>
              <a:r>
                <a:rPr lang="en-US" sz="1600" b="1" kern="1200" dirty="0" smtClean="0">
                  <a:solidFill>
                    <a:prstClr val="black"/>
                  </a:solidFill>
                  <a:latin typeface="Arial" panose="020B0604020202020204" pitchFamily="34" charset="0"/>
                  <a:ea typeface="+mn-ea"/>
                  <a:cs typeface="Arial" panose="020B0604020202020204" pitchFamily="34" charset="0"/>
                </a:rPr>
                <a:t>Presented by:</a:t>
              </a:r>
              <a:endParaRPr lang="en-US" sz="1600" kern="1200" dirty="0" smtClean="0">
                <a:solidFill>
                  <a:prstClr val="black"/>
                </a:solidFill>
                <a:latin typeface="Arial" panose="020B0604020202020204" pitchFamily="34" charset="0"/>
                <a:ea typeface="+mn-ea"/>
                <a:cs typeface="Arial" panose="020B0604020202020204" pitchFamily="34" charset="0"/>
              </a:endParaRPr>
            </a:p>
            <a:p>
              <a:pPr hangingPunct="1">
                <a:lnSpc>
                  <a:spcPct val="150000"/>
                </a:lnSpc>
              </a:pPr>
              <a:r>
                <a:rPr lang="en-US" sz="1600" kern="1200" dirty="0" smtClean="0">
                  <a:solidFill>
                    <a:prstClr val="black"/>
                  </a:solidFill>
                  <a:latin typeface="Arial" panose="020B0604020202020204" pitchFamily="34" charset="0"/>
                  <a:ea typeface="+mn-ea"/>
                  <a:cs typeface="Arial" panose="020B0604020202020204" pitchFamily="34" charset="0"/>
                </a:rPr>
                <a:t>Umair Khan   (SP20-BCS-011)</a:t>
              </a:r>
            </a:p>
            <a:p>
              <a:pPr hangingPunct="1">
                <a:lnSpc>
                  <a:spcPct val="150000"/>
                </a:lnSpc>
              </a:pPr>
              <a:r>
                <a:rPr lang="en-US" sz="1600" kern="1200" dirty="0" smtClean="0">
                  <a:solidFill>
                    <a:prstClr val="black"/>
                  </a:solidFill>
                  <a:latin typeface="Arial" panose="020B0604020202020204" pitchFamily="34" charset="0"/>
                  <a:ea typeface="+mn-ea"/>
                  <a:cs typeface="Arial" panose="020B0604020202020204" pitchFamily="34" charset="0"/>
                </a:rPr>
                <a:t>Muhammad Ali Khan (SP20-BCS-034)</a:t>
              </a:r>
            </a:p>
            <a:p>
              <a:pPr hangingPunct="1">
                <a:lnSpc>
                  <a:spcPct val="150000"/>
                </a:lnSpc>
              </a:pPr>
              <a:r>
                <a:rPr lang="en-US" sz="1600" kern="1200" dirty="0" smtClean="0">
                  <a:solidFill>
                    <a:prstClr val="black"/>
                  </a:solidFill>
                  <a:latin typeface="Arial" panose="020B0604020202020204" pitchFamily="34" charset="0"/>
                  <a:ea typeface="+mn-ea"/>
                  <a:cs typeface="Arial" panose="020B0604020202020204" pitchFamily="34" charset="0"/>
                </a:rPr>
                <a:t>Muhammad </a:t>
              </a:r>
              <a:r>
                <a:rPr lang="en-US" sz="1600" kern="1200" dirty="0" err="1" smtClean="0">
                  <a:solidFill>
                    <a:prstClr val="black"/>
                  </a:solidFill>
                  <a:latin typeface="Arial" panose="020B0604020202020204" pitchFamily="34" charset="0"/>
                  <a:ea typeface="+mn-ea"/>
                  <a:cs typeface="Arial" panose="020B0604020202020204" pitchFamily="34" charset="0"/>
                </a:rPr>
                <a:t>Anas</a:t>
              </a:r>
              <a:r>
                <a:rPr lang="en-US" sz="1600" kern="1200" dirty="0" smtClean="0">
                  <a:solidFill>
                    <a:prstClr val="black"/>
                  </a:solidFill>
                  <a:latin typeface="Arial" panose="020B0604020202020204" pitchFamily="34" charset="0"/>
                  <a:ea typeface="+mn-ea"/>
                  <a:cs typeface="Arial" panose="020B0604020202020204" pitchFamily="34" charset="0"/>
                </a:rPr>
                <a:t> Dar (SP20-BCS-035)</a:t>
              </a:r>
            </a:p>
            <a:p>
              <a:pPr hangingPunct="1">
                <a:lnSpc>
                  <a:spcPct val="150000"/>
                </a:lnSpc>
              </a:pPr>
              <a:r>
                <a:rPr lang="en-US" sz="1600" kern="1200" dirty="0" err="1" smtClean="0">
                  <a:solidFill>
                    <a:prstClr val="black"/>
                  </a:solidFill>
                  <a:latin typeface="Arial" panose="020B0604020202020204" pitchFamily="34" charset="0"/>
                  <a:ea typeface="+mn-ea"/>
                  <a:cs typeface="Arial" panose="020B0604020202020204" pitchFamily="34" charset="0"/>
                </a:rPr>
                <a:t>Waqas</a:t>
              </a:r>
              <a:r>
                <a:rPr lang="en-US" sz="1600" kern="1200" dirty="0" smtClean="0">
                  <a:solidFill>
                    <a:prstClr val="black"/>
                  </a:solidFill>
                  <a:latin typeface="Arial" panose="020B0604020202020204" pitchFamily="34" charset="0"/>
                  <a:ea typeface="+mn-ea"/>
                  <a:cs typeface="Arial" panose="020B0604020202020204" pitchFamily="34" charset="0"/>
                </a:rPr>
                <a:t> (SP20—BCS-050)</a:t>
              </a:r>
              <a:endParaRPr lang="en-US" sz="1600" kern="1200" dirty="0">
                <a:solidFill>
                  <a:prstClr val="black"/>
                </a:solidFill>
                <a:latin typeface="Arial" panose="020B0604020202020204" pitchFamily="34" charset="0"/>
                <a:ea typeface="+mn-ea"/>
                <a:cs typeface="Arial" panose="020B0604020202020204" pitchFamily="34" charset="0"/>
              </a:endParaRPr>
            </a:p>
          </p:txBody>
        </p:sp>
      </p:grpSp>
      <p:grpSp>
        <p:nvGrpSpPr>
          <p:cNvPr id="2" name="Group 1"/>
          <p:cNvGrpSpPr/>
          <p:nvPr/>
        </p:nvGrpSpPr>
        <p:grpSpPr>
          <a:xfrm>
            <a:off x="5305980" y="-681768"/>
            <a:ext cx="9159004" cy="6153719"/>
            <a:chOff x="5207067" y="-681768"/>
            <a:chExt cx="9159004" cy="6153719"/>
          </a:xfrm>
          <a:blipFill dpi="0" rotWithShape="1">
            <a:blip r:embed="rId2">
              <a:alphaModFix amt="91000"/>
            </a:blip>
            <a:srcRect/>
            <a:stretch>
              <a:fillRect/>
            </a:stretch>
          </a:blipFill>
        </p:grpSpPr>
        <p:sp>
          <p:nvSpPr>
            <p:cNvPr id="7" name="Rectangle 6"/>
            <p:cNvSpPr/>
            <p:nvPr/>
          </p:nvSpPr>
          <p:spPr>
            <a:xfrm rot="19155078">
              <a:off x="8098964" y="3160691"/>
              <a:ext cx="6267107" cy="23112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8" name="Rectangle 7"/>
            <p:cNvSpPr/>
            <p:nvPr/>
          </p:nvSpPr>
          <p:spPr>
            <a:xfrm rot="19155078">
              <a:off x="5258097" y="1653887"/>
              <a:ext cx="7653625" cy="2455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9" name="Rectangle 8"/>
            <p:cNvSpPr/>
            <p:nvPr/>
          </p:nvSpPr>
          <p:spPr>
            <a:xfrm rot="19155078">
              <a:off x="5207067" y="-681761"/>
              <a:ext cx="5852452" cy="2274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10" name="Rectangle 9"/>
            <p:cNvSpPr/>
            <p:nvPr/>
          </p:nvSpPr>
          <p:spPr>
            <a:xfrm rot="19155078">
              <a:off x="5258104" y="1653880"/>
              <a:ext cx="7653625" cy="2455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11" name="Rectangle 10"/>
            <p:cNvSpPr/>
            <p:nvPr/>
          </p:nvSpPr>
          <p:spPr>
            <a:xfrm rot="19155078">
              <a:off x="5207074" y="-681768"/>
              <a:ext cx="5852452" cy="22741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0-#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74115" y="1181625"/>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Word-of-Mouth</a:t>
            </a:r>
            <a:endParaRPr lang="en-US" b="1"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1174153" y="2265026"/>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Opinion Leaders</a:t>
            </a:r>
            <a:endParaRPr lang="en-US" b="1" kern="1200" dirty="0">
              <a:solidFill>
                <a:prstClr val="white"/>
              </a:solidFill>
              <a:latin typeface="Arial" panose="020B0604020202020204" pitchFamily="34" charset="0"/>
              <a:cs typeface="Arial" panose="020B0604020202020204" pitchFamily="34" charset="0"/>
            </a:endParaRPr>
          </a:p>
        </p:txBody>
      </p:sp>
      <p:sp>
        <p:nvSpPr>
          <p:cNvPr id="32" name="Rounded Rectangle 31"/>
          <p:cNvSpPr/>
          <p:nvPr/>
        </p:nvSpPr>
        <p:spPr>
          <a:xfrm>
            <a:off x="38" y="3348100"/>
            <a:ext cx="2481943" cy="849086"/>
          </a:xfrm>
          <a:prstGeom prst="roundRect">
            <a:avLst/>
          </a:prstGeom>
          <a:solidFill>
            <a:schemeClr val="accent4">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Buzz Marketing</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9592"/>
            <a:ext cx="9966960" cy="6479177"/>
          </a:xfrm>
          <a:prstGeom prst="roundRect">
            <a:avLst/>
          </a:prstGeom>
          <a:solidFill>
            <a:srgbClr val="02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3390538"/>
            <a:ext cx="541130" cy="764680"/>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3" name="Text Box 2"/>
          <p:cNvSpPr txBox="1"/>
          <p:nvPr/>
        </p:nvSpPr>
        <p:spPr>
          <a:xfrm>
            <a:off x="4933777" y="616009"/>
            <a:ext cx="3615055"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sym typeface="+mn-ea"/>
              </a:rPr>
              <a:t>Buzz </a:t>
            </a:r>
            <a:r>
              <a:rPr lang="en-US" sz="3200" b="1" dirty="0" smtClean="0">
                <a:solidFill>
                  <a:schemeClr val="bg1"/>
                </a:solidFill>
                <a:latin typeface="Arial" panose="020B0604020202020204" pitchFamily="34" charset="0"/>
                <a:cs typeface="Arial" panose="020B0604020202020204" pitchFamily="34" charset="0"/>
                <a:sym typeface="+mn-ea"/>
              </a:rPr>
              <a:t>Marketing</a:t>
            </a:r>
            <a:endParaRPr lang="en-US" sz="3200" b="1" dirty="0">
              <a:solidFill>
                <a:schemeClr val="bg1"/>
              </a:solidFill>
              <a:latin typeface="Arial" panose="020B0604020202020204" pitchFamily="34" charset="0"/>
              <a:cs typeface="Arial" panose="020B0604020202020204" pitchFamily="34" charset="0"/>
            </a:endParaRPr>
          </a:p>
        </p:txBody>
      </p:sp>
      <p:pic>
        <p:nvPicPr>
          <p:cNvPr id="6" name="Picture 5" descr="WhatsApp_Image_2023-12-07_at_22.50.59_14739731-removebg-preview"/>
          <p:cNvPicPr>
            <a:picLocks noChangeAspect="1"/>
          </p:cNvPicPr>
          <p:nvPr/>
        </p:nvPicPr>
        <p:blipFill>
          <a:blip r:embed="rId2"/>
          <a:stretch>
            <a:fillRect/>
          </a:stretch>
        </p:blipFill>
        <p:spPr>
          <a:xfrm>
            <a:off x="1551305" y="1610995"/>
            <a:ext cx="10380980" cy="5057775"/>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463" y="2403622"/>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dirty="0" smtClean="0">
                <a:latin typeface="Arial" panose="020B0604020202020204" pitchFamily="34" charset="0"/>
                <a:cs typeface="Arial" panose="020B0604020202020204" pitchFamily="34" charset="0"/>
                <a:sym typeface="+mn-ea"/>
              </a:rPr>
              <a:t>Case Study</a:t>
            </a:r>
            <a:endParaRPr lang="en-US" b="1"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852352" y="3829947"/>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kern="1200" dirty="0" smtClean="0">
                <a:solidFill>
                  <a:prstClr val="white"/>
                </a:solidFill>
                <a:latin typeface="Arial" panose="020B0604020202020204" pitchFamily="34" charset="0"/>
                <a:cs typeface="Arial" panose="020B0604020202020204" pitchFamily="34" charset="0"/>
                <a:sym typeface="+mn-ea"/>
              </a:rPr>
              <a:t>Social Impact</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9592"/>
            <a:ext cx="9966960" cy="6479177"/>
          </a:xfrm>
          <a:prstGeom prst="roundRect">
            <a:avLst/>
          </a:prstGeom>
          <a:solidFill>
            <a:srgbClr val="02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just" hangingPunct="1"/>
            <a:endParaRPr lang="en-US" dirty="0">
              <a:latin typeface="Arial" panose="020B0604020202020204" pitchFamily="34" charset="0"/>
              <a:cs typeface="Arial" panose="020B0604020202020204" pitchFamily="34" charset="0"/>
            </a:endParaRPr>
          </a:p>
          <a:p>
            <a:pPr marL="285750" indent="-285750" algn="just" hangingPunct="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hangingPunct="1"/>
            <a:endParaRPr lang="en-US"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2406882"/>
            <a:ext cx="541130" cy="764680"/>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3" name="Text Box 2"/>
          <p:cNvSpPr txBox="1"/>
          <p:nvPr/>
        </p:nvSpPr>
        <p:spPr>
          <a:xfrm>
            <a:off x="4122057" y="598170"/>
            <a:ext cx="5261973"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Shoe Dazzle Case Stud</a:t>
            </a:r>
            <a:endParaRPr lang="en-US" sz="3200" b="1" dirty="0">
              <a:solidFill>
                <a:schemeClr val="bg1"/>
              </a:solidFill>
              <a:latin typeface="Arial" panose="020B0604020202020204" pitchFamily="34" charset="0"/>
              <a:cs typeface="Arial" panose="020B0604020202020204" pitchFamily="34" charset="0"/>
              <a:sym typeface="+mn-ea"/>
            </a:endParaRPr>
          </a:p>
        </p:txBody>
      </p:sp>
      <p:pic>
        <p:nvPicPr>
          <p:cNvPr id="8" name="Picture 7" descr="DALL_E_2023-12-06_13.05.15_-_An_image_symbolizing__word_of_mouth__communication_with_a_background_color_of__24BFC3__a_vibrant_teal._It_includes_human_figures_of_diverse_descents_i-removebg-preview"/>
          <p:cNvPicPr>
            <a:picLocks noChangeAspect="1"/>
          </p:cNvPicPr>
          <p:nvPr/>
        </p:nvPicPr>
        <p:blipFill>
          <a:blip r:embed="rId2"/>
          <a:stretch>
            <a:fillRect/>
          </a:stretch>
        </p:blipFill>
        <p:spPr>
          <a:xfrm>
            <a:off x="8802370" y="4070350"/>
            <a:ext cx="3241675" cy="2940050"/>
          </a:xfrm>
          <a:prstGeom prst="rect">
            <a:avLst/>
          </a:prstGeom>
        </p:spPr>
      </p:pic>
      <p:sp>
        <p:nvSpPr>
          <p:cNvPr id="10" name="Text Box 9"/>
          <p:cNvSpPr txBox="1"/>
          <p:nvPr/>
        </p:nvSpPr>
        <p:spPr>
          <a:xfrm>
            <a:off x="3220085" y="1406525"/>
            <a:ext cx="768096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Combination of celebrity endorsements and customer advocacy.</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Impact on brand recognition and sales.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 model for modern digital marketing strategies</a:t>
            </a:r>
            <a:r>
              <a:rPr lang="en-US" dirty="0" smtClean="0">
                <a:solidFill>
                  <a:schemeClr val="bg1"/>
                </a:solidFill>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p:txBody>
      </p:sp>
      <p:pic>
        <p:nvPicPr>
          <p:cNvPr id="4" name="Picture 3" descr="th (2)"/>
          <p:cNvPicPr>
            <a:picLocks noChangeAspect="1"/>
          </p:cNvPicPr>
          <p:nvPr/>
        </p:nvPicPr>
        <p:blipFill>
          <a:blip r:embed="rId3"/>
          <a:stretch>
            <a:fillRect/>
          </a:stretch>
        </p:blipFill>
        <p:spPr>
          <a:xfrm>
            <a:off x="2841625" y="5085715"/>
            <a:ext cx="5600700" cy="1583055"/>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40616" y="2518657"/>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dirty="0" smtClean="0">
                <a:latin typeface="Arial" panose="020B0604020202020204" pitchFamily="34" charset="0"/>
                <a:cs typeface="Arial" panose="020B0604020202020204" pitchFamily="34" charset="0"/>
                <a:sym typeface="+mn-ea"/>
              </a:rPr>
              <a:t>Case Study</a:t>
            </a:r>
            <a:endParaRPr lang="en-US" b="1"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39324" y="4133850"/>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kern="1200" dirty="0" smtClean="0">
                <a:solidFill>
                  <a:prstClr val="white"/>
                </a:solidFill>
                <a:latin typeface="Arial" panose="020B0604020202020204" pitchFamily="34" charset="0"/>
                <a:cs typeface="Arial" panose="020B0604020202020204" pitchFamily="34" charset="0"/>
              </a:rPr>
              <a:t>Social Impact</a:t>
            </a:r>
            <a:endParaRPr lang="en-US"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8957"/>
            <a:ext cx="9966960" cy="6479177"/>
          </a:xfrm>
          <a:prstGeom prst="roundRect">
            <a:avLst/>
          </a:prstGeom>
          <a:solidFill>
            <a:srgbClr val="02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just" hangingPunct="1"/>
            <a:endParaRPr lang="en-US" dirty="0">
              <a:latin typeface="Arial" panose="020B0604020202020204" pitchFamily="34" charset="0"/>
              <a:cs typeface="Arial" panose="020B0604020202020204" pitchFamily="34" charset="0"/>
            </a:endParaRPr>
          </a:p>
          <a:p>
            <a:pPr marL="285750" indent="-285750" algn="just" hangingPunct="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hangingPunct="1"/>
            <a:endParaRPr lang="en-US"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4185832"/>
            <a:ext cx="541130" cy="764680"/>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3" name="Text Box 2"/>
          <p:cNvSpPr txBox="1"/>
          <p:nvPr/>
        </p:nvSpPr>
        <p:spPr>
          <a:xfrm>
            <a:off x="4122057" y="598170"/>
            <a:ext cx="6270172"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Online Social Networks' Impact</a:t>
            </a:r>
            <a:endParaRPr lang="en-US" sz="3200" b="1" dirty="0">
              <a:solidFill>
                <a:schemeClr val="bg1"/>
              </a:solidFill>
              <a:latin typeface="Arial" panose="020B0604020202020204" pitchFamily="34" charset="0"/>
              <a:cs typeface="Arial" panose="020B0604020202020204" pitchFamily="34" charset="0"/>
              <a:sym typeface="+mn-ea"/>
            </a:endParaRPr>
          </a:p>
        </p:txBody>
      </p:sp>
      <p:pic>
        <p:nvPicPr>
          <p:cNvPr id="8" name="Picture 7" descr="DALL_E_2023-12-06_13.05.15_-_An_image_symbolizing__word_of_mouth__communication_with_a_background_color_of__24BFC3__a_vibrant_teal._It_includes_human_figures_of_diverse_descents_i-removebg-preview"/>
          <p:cNvPicPr>
            <a:picLocks noChangeAspect="1"/>
          </p:cNvPicPr>
          <p:nvPr/>
        </p:nvPicPr>
        <p:blipFill>
          <a:blip r:embed="rId2"/>
          <a:stretch>
            <a:fillRect/>
          </a:stretch>
        </p:blipFill>
        <p:spPr>
          <a:xfrm>
            <a:off x="8373110" y="4133850"/>
            <a:ext cx="3241675" cy="2787650"/>
          </a:xfrm>
          <a:prstGeom prst="rect">
            <a:avLst/>
          </a:prstGeom>
        </p:spPr>
      </p:pic>
      <p:sp>
        <p:nvSpPr>
          <p:cNvPr id="10" name="Text Box 9"/>
          <p:cNvSpPr txBox="1"/>
          <p:nvPr/>
        </p:nvSpPr>
        <p:spPr>
          <a:xfrm>
            <a:off x="3220085" y="1406525"/>
            <a:ext cx="7680960"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Influencing consumer engagement and choices.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Shifting the landscape of brand promotion.</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Evolution in the digital age.</a:t>
            </a:r>
          </a:p>
          <a:p>
            <a:endParaRPr lang="en-US" dirty="0"/>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pic>
        <p:nvPicPr>
          <p:cNvPr id="11" name="Picture 10" descr="DALL_E_2023-12-06_14.28.01_-_An_image_symbolizing__word_of_mouth__communication__without_any_background__focusing_on_the_human_figures_of_diverse_descents_in_a_conversational_pose-removebg-preview"/>
          <p:cNvPicPr>
            <a:picLocks noChangeAspect="1"/>
          </p:cNvPicPr>
          <p:nvPr/>
        </p:nvPicPr>
        <p:blipFill>
          <a:blip r:embed="rId3"/>
          <a:stretch>
            <a:fillRect/>
          </a:stretch>
        </p:blipFill>
        <p:spPr>
          <a:xfrm>
            <a:off x="3514090" y="4197350"/>
            <a:ext cx="2873375" cy="266065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4463" y="2403622"/>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kern="1200" dirty="0" smtClean="0">
                <a:solidFill>
                  <a:prstClr val="white"/>
                </a:solidFill>
                <a:latin typeface="Arial" panose="020B0604020202020204" pitchFamily="34" charset="0"/>
                <a:cs typeface="Arial" panose="020B0604020202020204" pitchFamily="34" charset="0"/>
              </a:rPr>
              <a:t>Family Dynamic</a:t>
            </a:r>
            <a:endParaRPr lang="en-US"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940617" y="3925197"/>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Status</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9592"/>
            <a:ext cx="9966960" cy="6479177"/>
          </a:xfrm>
          <a:prstGeom prst="roundRect">
            <a:avLst/>
          </a:prstGeom>
          <a:solidFill>
            <a:srgbClr val="02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just" hangingPunct="1"/>
            <a:endParaRPr lang="en-US" dirty="0">
              <a:latin typeface="Arial" panose="020B0604020202020204" pitchFamily="34" charset="0"/>
              <a:cs typeface="Arial" panose="020B0604020202020204" pitchFamily="34" charset="0"/>
            </a:endParaRPr>
          </a:p>
          <a:p>
            <a:pPr marL="285750" indent="-285750" algn="just" hangingPunct="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hangingPunct="1"/>
            <a:endParaRPr lang="en-US"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2445617"/>
            <a:ext cx="541130" cy="764680"/>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3" name="Text Box 2"/>
          <p:cNvSpPr txBox="1"/>
          <p:nvPr/>
        </p:nvSpPr>
        <p:spPr>
          <a:xfrm>
            <a:off x="3722188" y="632519"/>
            <a:ext cx="6676572"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Family Dynamics in Purchasing</a:t>
            </a:r>
            <a:endParaRPr lang="en-US" sz="3200" b="1" dirty="0">
              <a:solidFill>
                <a:schemeClr val="bg1"/>
              </a:solidFill>
              <a:latin typeface="Arial" panose="020B0604020202020204" pitchFamily="34" charset="0"/>
              <a:cs typeface="Arial" panose="020B0604020202020204" pitchFamily="34" charset="0"/>
              <a:sym typeface="+mn-ea"/>
            </a:endParaRPr>
          </a:p>
        </p:txBody>
      </p:sp>
      <p:sp>
        <p:nvSpPr>
          <p:cNvPr id="10" name="Text Box 9"/>
          <p:cNvSpPr txBox="1"/>
          <p:nvPr/>
        </p:nvSpPr>
        <p:spPr>
          <a:xfrm>
            <a:off x="3220085" y="1406525"/>
            <a:ext cx="7680960"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Influence of family roles on buying decisions.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Impact of family life cycle on consumer behavior.</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Variations across different family structures.</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pic>
        <p:nvPicPr>
          <p:cNvPr id="11" name="Picture 10" descr="DALL_E_2023-12-06_14.28.01_-_An_image_symbolizing__word_of_mouth__communication__without_any_background__focusing_on_the_human_figures_of_diverse_descents_in_a_conversational_pose-removebg-preview"/>
          <p:cNvPicPr>
            <a:picLocks noChangeAspect="1"/>
          </p:cNvPicPr>
          <p:nvPr/>
        </p:nvPicPr>
        <p:blipFill>
          <a:blip r:embed="rId2"/>
          <a:stretch>
            <a:fillRect/>
          </a:stretch>
        </p:blipFill>
        <p:spPr>
          <a:xfrm>
            <a:off x="3514090" y="4197350"/>
            <a:ext cx="2873375" cy="2660650"/>
          </a:xfrm>
          <a:prstGeom prst="rect">
            <a:avLst/>
          </a:prstGeom>
        </p:spPr>
      </p:pic>
      <p:pic>
        <p:nvPicPr>
          <p:cNvPr id="4" name="Picture 3" descr="th"/>
          <p:cNvPicPr>
            <a:picLocks noChangeAspect="1"/>
          </p:cNvPicPr>
          <p:nvPr/>
        </p:nvPicPr>
        <p:blipFill>
          <a:blip r:embed="rId3"/>
          <a:stretch>
            <a:fillRect/>
          </a:stretch>
        </p:blipFill>
        <p:spPr>
          <a:xfrm>
            <a:off x="7448550" y="4573270"/>
            <a:ext cx="3733800" cy="209550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40616" y="2518657"/>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dirty="0" smtClean="0">
                <a:latin typeface="Arial" panose="020B0604020202020204" pitchFamily="34" charset="0"/>
                <a:cs typeface="Arial" panose="020B0604020202020204" pitchFamily="34" charset="0"/>
                <a:sym typeface="+mn-ea"/>
              </a:rPr>
              <a:t>Case Study</a:t>
            </a:r>
            <a:endParaRPr lang="en-US" b="1"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39324" y="4133850"/>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kern="1200" dirty="0" smtClean="0">
                <a:solidFill>
                  <a:prstClr val="white"/>
                </a:solidFill>
                <a:latin typeface="Arial" panose="020B0604020202020204" pitchFamily="34" charset="0"/>
                <a:cs typeface="Arial" panose="020B0604020202020204" pitchFamily="34" charset="0"/>
              </a:rPr>
              <a:t>Status</a:t>
            </a:r>
            <a:endParaRPr lang="en-US"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9592"/>
            <a:ext cx="9966960" cy="6479177"/>
          </a:xfrm>
          <a:prstGeom prst="roundRect">
            <a:avLst/>
          </a:prstGeom>
          <a:gradFill flip="none" rotWithShape="1">
            <a:gsLst>
              <a:gs pos="0">
                <a:srgbClr val="34C8CC">
                  <a:shade val="30000"/>
                  <a:satMod val="115000"/>
                </a:srgbClr>
              </a:gs>
              <a:gs pos="50000">
                <a:srgbClr val="34C8CC">
                  <a:shade val="67500"/>
                  <a:satMod val="115000"/>
                </a:srgbClr>
              </a:gs>
              <a:gs pos="100000">
                <a:srgbClr val="34C8CC">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just" hangingPunct="1"/>
            <a:endParaRPr lang="en-US" dirty="0">
              <a:latin typeface="Arial" panose="020B0604020202020204" pitchFamily="34" charset="0"/>
              <a:cs typeface="Arial" panose="020B0604020202020204" pitchFamily="34" charset="0"/>
            </a:endParaRPr>
          </a:p>
          <a:p>
            <a:pPr marL="285750" indent="-285750" algn="just" hangingPunct="1">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hangingPunct="1"/>
            <a:endParaRPr lang="en-US"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4185832"/>
            <a:ext cx="541130" cy="764680"/>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3" name="Text Box 2"/>
          <p:cNvSpPr txBox="1"/>
          <p:nvPr/>
        </p:nvSpPr>
        <p:spPr>
          <a:xfrm>
            <a:off x="3017202" y="769349"/>
            <a:ext cx="8086544"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Roles and Status in Consumer Choices</a:t>
            </a:r>
            <a:endParaRPr lang="en-US" sz="3200" b="1" dirty="0">
              <a:solidFill>
                <a:schemeClr val="bg1"/>
              </a:solidFill>
              <a:latin typeface="Arial" panose="020B0604020202020204" pitchFamily="34" charset="0"/>
              <a:cs typeface="Arial" panose="020B0604020202020204" pitchFamily="34" charset="0"/>
              <a:sym typeface="+mn-ea"/>
            </a:endParaRPr>
          </a:p>
        </p:txBody>
      </p:sp>
      <p:pic>
        <p:nvPicPr>
          <p:cNvPr id="8" name="Picture 7" descr="DALL_E_2023-12-06_13.05.15_-_An_image_symbolizing__word_of_mouth__communication_with_a_background_color_of__24BFC3__a_vibrant_teal._It_includes_human_figures_of_diverse_descents_i-removebg-preview"/>
          <p:cNvPicPr>
            <a:picLocks noChangeAspect="1"/>
          </p:cNvPicPr>
          <p:nvPr/>
        </p:nvPicPr>
        <p:blipFill>
          <a:blip r:embed="rId2"/>
          <a:stretch>
            <a:fillRect/>
          </a:stretch>
        </p:blipFill>
        <p:spPr>
          <a:xfrm>
            <a:off x="8373110" y="4133850"/>
            <a:ext cx="3241675" cy="2787650"/>
          </a:xfrm>
          <a:prstGeom prst="rect">
            <a:avLst/>
          </a:prstGeom>
        </p:spPr>
      </p:pic>
      <p:sp>
        <p:nvSpPr>
          <p:cNvPr id="10" name="Text Box 9"/>
          <p:cNvSpPr txBox="1"/>
          <p:nvPr/>
        </p:nvSpPr>
        <p:spPr>
          <a:xfrm>
            <a:off x="3220085" y="1406525"/>
            <a:ext cx="7680960"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How social and professional roles affect purchases.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Status-driven consumer behaviors.</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Influence of societal norms and expectations.</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pic>
        <p:nvPicPr>
          <p:cNvPr id="11" name="Picture 10" descr="DALL_E_2023-12-06_14.28.01_-_An_image_symbolizing__word_of_mouth__communication__without_any_background__focusing_on_the_human_figures_of_diverse_descents_in_a_conversational_pose-removebg-preview"/>
          <p:cNvPicPr>
            <a:picLocks noChangeAspect="1"/>
          </p:cNvPicPr>
          <p:nvPr/>
        </p:nvPicPr>
        <p:blipFill>
          <a:blip r:embed="rId3"/>
          <a:stretch>
            <a:fillRect/>
          </a:stretch>
        </p:blipFill>
        <p:spPr>
          <a:xfrm>
            <a:off x="3514090" y="4197350"/>
            <a:ext cx="2873375" cy="266065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0" y="0"/>
            <a:ext cx="12192000" cy="6886575"/>
          </a:xfrm>
          <a:prstGeom prst="rect">
            <a:avLst/>
          </a:prstGeom>
          <a:solidFill>
            <a:srgbClr val="02AC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sim-munir1-768x862"/>
          <p:cNvPicPr>
            <a:picLocks noChangeAspect="1"/>
          </p:cNvPicPr>
          <p:nvPr/>
        </p:nvPicPr>
        <p:blipFill>
          <a:blip r:embed="rId2"/>
          <a:stretch>
            <a:fillRect/>
          </a:stretch>
        </p:blipFill>
        <p:spPr>
          <a:xfrm>
            <a:off x="3357880" y="0"/>
            <a:ext cx="5476240" cy="5735320"/>
          </a:xfrm>
          <a:prstGeom prst="rect">
            <a:avLst/>
          </a:prstGeom>
        </p:spPr>
      </p:pic>
      <p:sp>
        <p:nvSpPr>
          <p:cNvPr id="3" name="Text Box 2"/>
          <p:cNvSpPr txBox="1"/>
          <p:nvPr/>
        </p:nvSpPr>
        <p:spPr>
          <a:xfrm>
            <a:off x="3877310" y="6002655"/>
            <a:ext cx="4437380" cy="583565"/>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No Questions Please!</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127354" y="4348931"/>
            <a:ext cx="2481943" cy="849086"/>
          </a:xfrm>
          <a:prstGeom prst="roundRect">
            <a:avLst/>
          </a:prstGeom>
          <a:solidFill>
            <a:srgbClr val="00B0F0"/>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dirty="0" smtClean="0"/>
              <a:t> Marketing</a:t>
            </a:r>
            <a:r>
              <a:rPr lang="en-US" b="1" kern="1200" dirty="0" smtClean="0">
                <a:solidFill>
                  <a:prstClr val="white"/>
                </a:solidFill>
                <a:latin typeface="Arial" panose="020B0604020202020204" pitchFamily="34" charset="0"/>
                <a:cs typeface="Arial" panose="020B0604020202020204" pitchFamily="34" charset="0"/>
              </a:rPr>
              <a:t> </a:t>
            </a:r>
            <a:endParaRPr lang="en-US" b="1" kern="1200" dirty="0">
              <a:solidFill>
                <a:prstClr val="white"/>
              </a:solidFill>
              <a:latin typeface="Arial" panose="020B0604020202020204" pitchFamily="34" charset="0"/>
              <a:cs typeface="Arial" panose="020B0604020202020204" pitchFamily="34" charset="0"/>
            </a:endParaRPr>
          </a:p>
        </p:txBody>
      </p:sp>
      <p:sp>
        <p:nvSpPr>
          <p:cNvPr id="5" name="Rounded Rectangle 4"/>
          <p:cNvSpPr/>
          <p:nvPr/>
        </p:nvSpPr>
        <p:spPr>
          <a:xfrm>
            <a:off x="0" y="1104790"/>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1174153" y="2264391"/>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32" name="Rounded Rectangle 31"/>
          <p:cNvSpPr/>
          <p:nvPr/>
        </p:nvSpPr>
        <p:spPr>
          <a:xfrm>
            <a:off x="1155823" y="3306661"/>
            <a:ext cx="2481943" cy="849086"/>
          </a:xfrm>
          <a:prstGeom prst="roundRect">
            <a:avLst/>
          </a:prstGeom>
          <a:solidFill>
            <a:schemeClr val="accent4">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8957"/>
            <a:ext cx="9966960" cy="6479177"/>
          </a:xfrm>
          <a:prstGeom prst="roundRect">
            <a:avLst/>
          </a:prstGeom>
          <a:solidFill>
            <a:srgbClr val="02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hangingPunct="1"/>
            <a:r>
              <a:rPr lang="en-US" b="1" kern="1200" dirty="0" smtClean="0">
                <a:solidFill>
                  <a:prstClr val="white"/>
                </a:solidFill>
                <a:latin typeface="Arial" panose="020B0604020202020204" pitchFamily="34" charset="0"/>
                <a:cs typeface="Arial" panose="020B0604020202020204" pitchFamily="34" charset="0"/>
              </a:rPr>
              <a:t>                  Consumer </a:t>
            </a:r>
            <a:r>
              <a:rPr lang="en-US" b="1" kern="1200" dirty="0">
                <a:solidFill>
                  <a:prstClr val="white"/>
                </a:solidFill>
                <a:latin typeface="Arial" panose="020B0604020202020204" pitchFamily="34" charset="0"/>
                <a:cs typeface="Arial" panose="020B0604020202020204" pitchFamily="34" charset="0"/>
              </a:rPr>
              <a:t>behavior is significantly influenced by social factors. </a:t>
            </a:r>
            <a:endParaRPr lang="en-US" kern="1200" dirty="0">
              <a:solidFill>
                <a:prstClr val="white"/>
              </a:solidFill>
              <a:latin typeface="Arial" panose="020B0604020202020204" pitchFamily="34" charset="0"/>
              <a:cs typeface="Arial" panose="020B0604020202020204" pitchFamily="34" charset="0"/>
            </a:endParaRPr>
          </a:p>
        </p:txBody>
      </p:sp>
      <p:sp>
        <p:nvSpPr>
          <p:cNvPr id="25" name="Oval 24"/>
          <p:cNvSpPr/>
          <p:nvPr/>
        </p:nvSpPr>
        <p:spPr>
          <a:xfrm>
            <a:off x="3657027" y="3028637"/>
            <a:ext cx="1441938" cy="1491175"/>
          </a:xfrm>
          <a:prstGeom prst="ellipse">
            <a:avLst/>
          </a:prstGeom>
          <a:solidFill>
            <a:schemeClr val="accent1">
              <a:lumMod val="50000"/>
            </a:schemeClr>
          </a:solidFill>
          <a:ln>
            <a:noFill/>
          </a:ln>
          <a:effectLst>
            <a:glow rad="63500">
              <a:schemeClr val="accent5">
                <a:satMod val="175000"/>
                <a:alpha val="40000"/>
              </a:schemeClr>
            </a:glow>
            <a:outerShdw blurRad="44450" dist="27940" dir="5400000" algn="ctr">
              <a:srgbClr val="000000">
                <a:alpha val="32000"/>
              </a:srgbClr>
            </a:outerShdw>
            <a:reflection blurRad="6350" stA="50000" endA="275" endPos="40000" dist="101600" dir="5400000" sy="-100000" algn="bl" rotWithShape="0"/>
            <a:softEdge rad="1270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Groups</a:t>
            </a:r>
            <a:endParaRPr lang="en-US" b="1" kern="1200" dirty="0">
              <a:solidFill>
                <a:prstClr val="white"/>
              </a:solidFill>
              <a:latin typeface="Arial" panose="020B0604020202020204" pitchFamily="34" charset="0"/>
              <a:cs typeface="Arial" panose="020B0604020202020204" pitchFamily="34" charset="0"/>
            </a:endParaRPr>
          </a:p>
        </p:txBody>
      </p:sp>
      <p:sp>
        <p:nvSpPr>
          <p:cNvPr id="28" name="Oval 27"/>
          <p:cNvSpPr/>
          <p:nvPr/>
        </p:nvSpPr>
        <p:spPr>
          <a:xfrm>
            <a:off x="5718853" y="3028960"/>
            <a:ext cx="1441938" cy="1491175"/>
          </a:xfrm>
          <a:prstGeom prst="ellipse">
            <a:avLst/>
          </a:prstGeom>
          <a:solidFill>
            <a:schemeClr val="accent1">
              <a:lumMod val="50000"/>
            </a:schemeClr>
          </a:solidFill>
          <a:ln>
            <a:noFill/>
          </a:ln>
          <a:effectLst>
            <a:glow rad="63500">
              <a:schemeClr val="accent5">
                <a:satMod val="175000"/>
                <a:alpha val="40000"/>
              </a:schemeClr>
            </a:glow>
            <a:outerShdw blurRad="44450" dist="27940" dir="5400000" algn="ctr">
              <a:srgbClr val="000000">
                <a:alpha val="32000"/>
              </a:srgbClr>
            </a:outerShdw>
            <a:reflection blurRad="6350" stA="50000" endA="275" endPos="40000" dist="101600" dir="5400000" sy="-100000" algn="bl" rotWithShape="0"/>
            <a:softEdge rad="1270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Family</a:t>
            </a:r>
            <a:endParaRPr lang="en-US" b="1" kern="1200" dirty="0">
              <a:solidFill>
                <a:prstClr val="white"/>
              </a:solidFill>
              <a:latin typeface="Arial" panose="020B0604020202020204" pitchFamily="34" charset="0"/>
              <a:cs typeface="Arial" panose="020B0604020202020204" pitchFamily="34" charset="0"/>
            </a:endParaRPr>
          </a:p>
        </p:txBody>
      </p:sp>
      <p:sp>
        <p:nvSpPr>
          <p:cNvPr id="29" name="Oval 28"/>
          <p:cNvSpPr/>
          <p:nvPr/>
        </p:nvSpPr>
        <p:spPr>
          <a:xfrm>
            <a:off x="7780509" y="3028573"/>
            <a:ext cx="1441938" cy="1491175"/>
          </a:xfrm>
          <a:prstGeom prst="ellipse">
            <a:avLst/>
          </a:prstGeom>
          <a:solidFill>
            <a:schemeClr val="accent1">
              <a:lumMod val="50000"/>
            </a:schemeClr>
          </a:solidFill>
          <a:ln>
            <a:noFill/>
          </a:ln>
          <a:effectLst>
            <a:glow rad="63500">
              <a:schemeClr val="accent5">
                <a:satMod val="175000"/>
                <a:alpha val="40000"/>
              </a:schemeClr>
            </a:glow>
            <a:outerShdw blurRad="44450" dist="27940" dir="5400000" algn="ctr">
              <a:srgbClr val="000000">
                <a:alpha val="32000"/>
              </a:srgbClr>
            </a:outerShdw>
            <a:reflection blurRad="6350" stA="50000" endA="275" endPos="40000" dist="101600" dir="5400000" sy="-100000" algn="bl" rotWithShape="0"/>
            <a:softEdge rad="1270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Role</a:t>
            </a:r>
            <a:endParaRPr lang="en-US" b="1" kern="1200" dirty="0">
              <a:solidFill>
                <a:prstClr val="white"/>
              </a:solidFill>
              <a:latin typeface="Arial" panose="020B0604020202020204" pitchFamily="34" charset="0"/>
              <a:cs typeface="Arial" panose="020B0604020202020204" pitchFamily="34" charset="0"/>
            </a:endParaRPr>
          </a:p>
        </p:txBody>
      </p:sp>
      <p:sp>
        <p:nvSpPr>
          <p:cNvPr id="30" name="Oval 29"/>
          <p:cNvSpPr/>
          <p:nvPr/>
        </p:nvSpPr>
        <p:spPr>
          <a:xfrm>
            <a:off x="9706445" y="3016259"/>
            <a:ext cx="1441938" cy="1491175"/>
          </a:xfrm>
          <a:prstGeom prst="ellipse">
            <a:avLst/>
          </a:prstGeom>
          <a:solidFill>
            <a:schemeClr val="accent1">
              <a:lumMod val="50000"/>
            </a:schemeClr>
          </a:solidFill>
          <a:ln>
            <a:noFill/>
          </a:ln>
          <a:effectLst>
            <a:glow rad="63500">
              <a:schemeClr val="accent5">
                <a:satMod val="175000"/>
                <a:alpha val="40000"/>
              </a:schemeClr>
            </a:glow>
            <a:outerShdw blurRad="44450" dist="27940" dir="5400000" algn="ctr">
              <a:srgbClr val="000000">
                <a:alpha val="32000"/>
              </a:srgbClr>
            </a:outerShdw>
            <a:reflection blurRad="6350" stA="50000" endA="275" endPos="40000" dist="101600" dir="5400000" sy="-100000" algn="bl" rotWithShape="0"/>
            <a:softEdge rad="1270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a:solidFill>
                  <a:prstClr val="white"/>
                </a:solidFill>
                <a:latin typeface="Arial" panose="020B0604020202020204" pitchFamily="34" charset="0"/>
                <a:cs typeface="Arial" panose="020B0604020202020204" pitchFamily="34" charset="0"/>
              </a:rPr>
              <a:t>S</a:t>
            </a:r>
            <a:r>
              <a:rPr lang="en-US" b="1" kern="1200" dirty="0" smtClean="0">
                <a:solidFill>
                  <a:prstClr val="white"/>
                </a:solidFill>
                <a:latin typeface="Arial" panose="020B0604020202020204" pitchFamily="34" charset="0"/>
                <a:cs typeface="Arial" panose="020B0604020202020204" pitchFamily="34" charset="0"/>
              </a:rPr>
              <a:t>tatus</a:t>
            </a:r>
            <a:endParaRPr lang="en-US" b="1"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1147718"/>
            <a:ext cx="541130" cy="764680"/>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174152" y="4355917"/>
            <a:ext cx="2481943" cy="849086"/>
          </a:xfrm>
          <a:prstGeom prst="roundRect">
            <a:avLst/>
          </a:prstGeom>
          <a:solidFill>
            <a:srgbClr val="00B0F0"/>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dirty="0" smtClean="0"/>
              <a:t> Marketing</a:t>
            </a:r>
            <a:r>
              <a:rPr lang="en-US" b="1" kern="1200" dirty="0" smtClean="0">
                <a:solidFill>
                  <a:prstClr val="white"/>
                </a:solidFill>
                <a:latin typeface="Arial" panose="020B0604020202020204" pitchFamily="34" charset="0"/>
                <a:cs typeface="Arial" panose="020B0604020202020204" pitchFamily="34" charset="0"/>
              </a:rPr>
              <a:t> </a:t>
            </a:r>
            <a:endParaRPr lang="en-US" b="1" kern="1200" dirty="0">
              <a:solidFill>
                <a:prstClr val="white"/>
              </a:solidFill>
              <a:latin typeface="Arial" panose="020B0604020202020204" pitchFamily="34" charset="0"/>
              <a:cs typeface="Arial" panose="020B0604020202020204" pitchFamily="34" charset="0"/>
            </a:endParaRPr>
          </a:p>
        </p:txBody>
      </p:sp>
      <p:sp>
        <p:nvSpPr>
          <p:cNvPr id="4" name="Rounded Rectangle 3"/>
          <p:cNvSpPr/>
          <p:nvPr/>
        </p:nvSpPr>
        <p:spPr>
          <a:xfrm>
            <a:off x="1174153" y="1180682"/>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5" name="Rounded Rectangle 4"/>
          <p:cNvSpPr/>
          <p:nvPr/>
        </p:nvSpPr>
        <p:spPr>
          <a:xfrm>
            <a:off x="0" y="2188499"/>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a:t>
            </a:r>
            <a:r>
              <a:rPr lang="en-US" b="1" kern="1200" dirty="0">
                <a:solidFill>
                  <a:prstClr val="white"/>
                </a:solidFill>
                <a:latin typeface="Arial" panose="020B0604020202020204" pitchFamily="34" charset="0"/>
                <a:cs typeface="Arial" panose="020B0604020202020204" pitchFamily="34" charset="0"/>
              </a:rPr>
              <a:t>Groups</a:t>
            </a:r>
            <a:r>
              <a:rPr lang="en-US" b="1" kern="1200" dirty="0" smtClean="0">
                <a:solidFill>
                  <a:prstClr val="white"/>
                </a:solidFill>
                <a:latin typeface="Arial" panose="020B0604020202020204" pitchFamily="34" charset="0"/>
                <a:cs typeface="Arial" panose="020B0604020202020204" pitchFamily="34" charset="0"/>
              </a:rPr>
              <a:t> </a:t>
            </a:r>
            <a:endParaRPr lang="en-US" b="1" kern="1200" dirty="0">
              <a:solidFill>
                <a:prstClr val="white"/>
              </a:solidFill>
              <a:latin typeface="Arial" panose="020B0604020202020204" pitchFamily="34" charset="0"/>
              <a:cs typeface="Arial" panose="020B0604020202020204" pitchFamily="34" charset="0"/>
            </a:endParaRPr>
          </a:p>
        </p:txBody>
      </p:sp>
      <p:sp>
        <p:nvSpPr>
          <p:cNvPr id="6" name="Rounded Rectangle 5"/>
          <p:cNvSpPr/>
          <p:nvPr/>
        </p:nvSpPr>
        <p:spPr>
          <a:xfrm>
            <a:off x="1174153" y="3348100"/>
            <a:ext cx="2481943" cy="849086"/>
          </a:xfrm>
          <a:prstGeom prst="roundRect">
            <a:avLst/>
          </a:prstGeom>
          <a:solidFill>
            <a:schemeClr val="accent4">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95942"/>
            <a:ext cx="9966960" cy="6479177"/>
          </a:xfrm>
          <a:prstGeom prst="roundRect">
            <a:avLst/>
          </a:prstGeom>
          <a:solidFill>
            <a:srgbClr val="02ACB2"/>
          </a:solidFill>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algn="ct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sz="2000" b="1" kern="1200" dirty="0" smtClean="0">
              <a:solidFill>
                <a:prstClr val="white"/>
              </a:solidFill>
              <a:latin typeface="Arial" panose="020B0604020202020204" pitchFamily="34" charset="0"/>
              <a:cs typeface="Arial" panose="020B0604020202020204" pitchFamily="34" charset="0"/>
            </a:endParaRPr>
          </a:p>
          <a:p>
            <a:pPr hangingPunct="1"/>
            <a:r>
              <a:rPr lang="en-US" sz="2000" b="1" kern="1200" dirty="0" smtClean="0">
                <a:solidFill>
                  <a:prstClr val="white"/>
                </a:solidFill>
                <a:latin typeface="Arial" panose="020B0604020202020204" pitchFamily="34" charset="0"/>
                <a:cs typeface="Arial" panose="020B0604020202020204" pitchFamily="34" charset="0"/>
              </a:rPr>
              <a:t>Membership </a:t>
            </a:r>
            <a:r>
              <a:rPr lang="en-US" sz="2000" b="1" kern="1200" dirty="0">
                <a:solidFill>
                  <a:prstClr val="white"/>
                </a:solidFill>
                <a:latin typeface="Arial" panose="020B0604020202020204" pitchFamily="34" charset="0"/>
                <a:cs typeface="Arial" panose="020B0604020202020204" pitchFamily="34" charset="0"/>
              </a:rPr>
              <a:t>Groups: </a:t>
            </a:r>
            <a:r>
              <a:rPr lang="en-US" sz="2000" kern="1200" dirty="0">
                <a:solidFill>
                  <a:prstClr val="white"/>
                </a:solidFill>
                <a:latin typeface="Arial" panose="020B0604020202020204" pitchFamily="34" charset="0"/>
                <a:cs typeface="Arial" panose="020B0604020202020204" pitchFamily="34" charset="0"/>
              </a:rPr>
              <a:t>Groups to which a person belongs and which have a direct influence on them. </a:t>
            </a:r>
            <a:endParaRPr lang="en-US" sz="2000"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sz="2000" b="1" kern="1200" dirty="0" smtClean="0">
              <a:solidFill>
                <a:prstClr val="white"/>
              </a:solidFill>
              <a:latin typeface="Arial" panose="020B0604020202020204" pitchFamily="34" charset="0"/>
              <a:cs typeface="Arial" panose="020B0604020202020204" pitchFamily="34" charset="0"/>
            </a:endParaRPr>
          </a:p>
          <a:p>
            <a:pPr hangingPunct="1"/>
            <a:r>
              <a:rPr lang="en-US" sz="2000" b="1" kern="1200" dirty="0" smtClean="0">
                <a:solidFill>
                  <a:prstClr val="white"/>
                </a:solidFill>
                <a:latin typeface="Arial" panose="020B0604020202020204" pitchFamily="34" charset="0"/>
                <a:cs typeface="Arial" panose="020B0604020202020204" pitchFamily="34" charset="0"/>
              </a:rPr>
              <a:t>Reference </a:t>
            </a:r>
            <a:r>
              <a:rPr lang="en-US" sz="2000" b="1" kern="1200" dirty="0">
                <a:solidFill>
                  <a:prstClr val="white"/>
                </a:solidFill>
                <a:latin typeface="Arial" panose="020B0604020202020204" pitchFamily="34" charset="0"/>
                <a:cs typeface="Arial" panose="020B0604020202020204" pitchFamily="34" charset="0"/>
              </a:rPr>
              <a:t>Groups: </a:t>
            </a:r>
            <a:r>
              <a:rPr lang="en-US" sz="2000" kern="1200" dirty="0">
                <a:solidFill>
                  <a:prstClr val="white"/>
                </a:solidFill>
                <a:latin typeface="Arial" panose="020B0604020202020204" pitchFamily="34" charset="0"/>
                <a:cs typeface="Arial" panose="020B0604020202020204" pitchFamily="34" charset="0"/>
              </a:rPr>
              <a:t>Provide a standard for influencing an individual's behavior and attitudes, often including groups one does not belong to.</a:t>
            </a:r>
          </a:p>
          <a:p>
            <a:pPr hangingPunct="1"/>
            <a:r>
              <a:rPr lang="en-US" sz="2000" kern="1200" dirty="0">
                <a:solidFill>
                  <a:prstClr val="white"/>
                </a:solidFill>
                <a:latin typeface="Arial" panose="020B0604020202020204" pitchFamily="34" charset="0"/>
                <a:cs typeface="Arial" panose="020B0604020202020204" pitchFamily="34" charset="0"/>
              </a:rPr>
              <a:t>Example: A young basketball player inspired by LeBron James.</a:t>
            </a:r>
            <a:endParaRPr lang="en-US" sz="2000"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p:txBody>
      </p:sp>
      <p:sp>
        <p:nvSpPr>
          <p:cNvPr id="9" name="Isosceles Triangle 8"/>
          <p:cNvSpPr/>
          <p:nvPr/>
        </p:nvSpPr>
        <p:spPr>
          <a:xfrm rot="5400000">
            <a:off x="2144559" y="2269373"/>
            <a:ext cx="541130" cy="764680"/>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10" name="Rounded Rectangle 9"/>
          <p:cNvSpPr/>
          <p:nvPr/>
        </p:nvSpPr>
        <p:spPr>
          <a:xfrm>
            <a:off x="9688830" y="1403985"/>
            <a:ext cx="1480820" cy="1633855"/>
          </a:xfrm>
          <a:prstGeom prst="roundRect">
            <a:avLst/>
          </a:prstGeom>
          <a:blipFill dpi="0" rotWithShape="1">
            <a:blip r:embed="rId2"/>
            <a:srcRect/>
            <a:stretch>
              <a:fillRect l="-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11" name="Rounded Rectangle 10"/>
          <p:cNvSpPr/>
          <p:nvPr/>
        </p:nvSpPr>
        <p:spPr>
          <a:xfrm>
            <a:off x="8314006" y="4197479"/>
            <a:ext cx="2855742" cy="2222696"/>
          </a:xfrm>
          <a:prstGeom prst="roundRect">
            <a:avLst/>
          </a:prstGeom>
          <a:blipFill>
            <a:blip r:embed="rId3"/>
            <a:stretch>
              <a:fillRect l="-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50094" y="4377544"/>
            <a:ext cx="2591025" cy="957155"/>
          </a:xfrm>
          <a:prstGeom prst="rect">
            <a:avLst/>
          </a:prstGeom>
        </p:spPr>
      </p:pic>
      <p:sp>
        <p:nvSpPr>
          <p:cNvPr id="6" name="Rounded Rectangle 5"/>
          <p:cNvSpPr/>
          <p:nvPr/>
        </p:nvSpPr>
        <p:spPr>
          <a:xfrm>
            <a:off x="0" y="3348100"/>
            <a:ext cx="2481943" cy="849086"/>
          </a:xfrm>
          <a:prstGeom prst="roundRect">
            <a:avLst/>
          </a:prstGeom>
          <a:solidFill>
            <a:schemeClr val="accent4">
              <a:lumMod val="50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Social </a:t>
            </a:r>
            <a:r>
              <a:rPr lang="en-US" b="1" dirty="0">
                <a:latin typeface="Arial" panose="020B0604020202020204" pitchFamily="34" charset="0"/>
                <a:cs typeface="Arial" panose="020B0604020202020204" pitchFamily="34" charset="0"/>
              </a:rPr>
              <a:t>Classes </a:t>
            </a:r>
          </a:p>
        </p:txBody>
      </p:sp>
      <p:sp>
        <p:nvSpPr>
          <p:cNvPr id="5" name="Rounded Rectangle 4"/>
          <p:cNvSpPr/>
          <p:nvPr/>
        </p:nvSpPr>
        <p:spPr>
          <a:xfrm>
            <a:off x="1174153" y="2264391"/>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Social Factors </a:t>
            </a:r>
            <a:endParaRPr lang="en-US" b="1" dirty="0">
              <a:latin typeface="Arial" panose="020B0604020202020204" pitchFamily="34" charset="0"/>
              <a:cs typeface="Arial" panose="020B0604020202020204" pitchFamily="34" charset="0"/>
            </a:endParaRPr>
          </a:p>
        </p:txBody>
      </p:sp>
      <p:sp>
        <p:nvSpPr>
          <p:cNvPr id="4" name="Rounded Rectangle 3"/>
          <p:cNvSpPr/>
          <p:nvPr/>
        </p:nvSpPr>
        <p:spPr>
          <a:xfrm>
            <a:off x="1174153" y="1180682"/>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Social Factors </a:t>
            </a:r>
            <a:endParaRPr lang="en-US" b="1" dirty="0">
              <a:latin typeface="Arial" panose="020B0604020202020204" pitchFamily="34" charset="0"/>
              <a:cs typeface="Arial" panose="020B0604020202020204" pitchFamily="34" charset="0"/>
            </a:endParaRPr>
          </a:p>
        </p:txBody>
      </p:sp>
      <p:sp>
        <p:nvSpPr>
          <p:cNvPr id="2" name="Rounded Rectangle 1"/>
          <p:cNvSpPr/>
          <p:nvPr/>
        </p:nvSpPr>
        <p:spPr>
          <a:xfrm>
            <a:off x="2032784" y="25385"/>
            <a:ext cx="9966960" cy="6479177"/>
          </a:xfrm>
          <a:prstGeom prst="roundRect">
            <a:avLst/>
          </a:prstGeom>
          <a:solidFill>
            <a:srgbClr val="02ACB2"/>
          </a:solidFill>
          <a:effectLst>
            <a:outerShdw blurRad="508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b="1" dirty="0" smtClean="0">
              <a:latin typeface="Arial" panose="020B0604020202020204" pitchFamily="34" charset="0"/>
              <a:cs typeface="Arial" panose="020B0604020202020204" pitchFamily="34" charset="0"/>
            </a:endParaRPr>
          </a:p>
        </p:txBody>
      </p:sp>
      <p:sp>
        <p:nvSpPr>
          <p:cNvPr id="16" name="Oval 15"/>
          <p:cNvSpPr/>
          <p:nvPr/>
        </p:nvSpPr>
        <p:spPr>
          <a:xfrm>
            <a:off x="5432311" y="4837012"/>
            <a:ext cx="1451738" cy="144897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154732" y="3471378"/>
            <a:ext cx="1451738" cy="14489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155296" y="1840850"/>
            <a:ext cx="1451738" cy="144897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29426" y="456196"/>
            <a:ext cx="1451738" cy="14489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5400000">
            <a:off x="2144559" y="3416683"/>
            <a:ext cx="541130" cy="76468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023580" y="2119938"/>
            <a:ext cx="2139793" cy="2194560"/>
          </a:xfrm>
          <a:prstGeom prst="ellipse">
            <a:avLst/>
          </a:prstGeom>
          <a:gradFill flip="none" rotWithShape="1">
            <a:gsLst>
              <a:gs pos="0">
                <a:schemeClr val="accent4">
                  <a:shade val="30000"/>
                  <a:satMod val="115000"/>
                  <a:lumMod val="51000"/>
                  <a:alpha val="99000"/>
                </a:schemeClr>
              </a:gs>
              <a:gs pos="50000">
                <a:schemeClr val="accent4">
                  <a:lumMod val="50000"/>
                  <a:shade val="67500"/>
                  <a:satMod val="115000"/>
                </a:schemeClr>
              </a:gs>
              <a:gs pos="100000">
                <a:schemeClr val="accent4">
                  <a:lumMod val="50000"/>
                  <a:shade val="100000"/>
                  <a:satMod val="115000"/>
                </a:schemeClr>
              </a:gs>
            </a:gsLst>
            <a:lin ang="0" scaled="1"/>
            <a:tileRect/>
          </a:gradFill>
          <a:effectLst>
            <a:outerShdw blurRad="139700" dist="127000" sx="102000" sy="1020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Divisions in society</a:t>
            </a:r>
          </a:p>
        </p:txBody>
      </p:sp>
      <p:sp>
        <p:nvSpPr>
          <p:cNvPr id="9" name="Oval 8"/>
          <p:cNvSpPr/>
          <p:nvPr/>
        </p:nvSpPr>
        <p:spPr>
          <a:xfrm>
            <a:off x="5553151" y="573889"/>
            <a:ext cx="1204289" cy="1213586"/>
          </a:xfrm>
          <a:prstGeom prst="ellipse">
            <a:avLst/>
          </a:prstGeom>
          <a:solidFill>
            <a:schemeClr val="bg1"/>
          </a:solidFill>
          <a:ln>
            <a:solidFill>
              <a:schemeClr val="accent1">
                <a:shade val="50000"/>
              </a:schemeClr>
            </a:solidFill>
          </a:ln>
          <a:effectLst>
            <a:outerShdw blurRad="381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latin typeface="Arial" panose="020B0604020202020204" pitchFamily="34" charset="0"/>
                <a:cs typeface="Arial" panose="020B0604020202020204" pitchFamily="34" charset="0"/>
              </a:rPr>
              <a:t>1</a:t>
            </a:r>
            <a:endParaRPr lang="en-US" sz="4000" b="1" dirty="0">
              <a:solidFill>
                <a:schemeClr val="tx1"/>
              </a:solidFill>
              <a:latin typeface="Arial" panose="020B0604020202020204" pitchFamily="34" charset="0"/>
              <a:cs typeface="Arial" panose="020B0604020202020204" pitchFamily="34" charset="0"/>
            </a:endParaRPr>
          </a:p>
        </p:txBody>
      </p:sp>
      <p:sp>
        <p:nvSpPr>
          <p:cNvPr id="10" name="Oval 9"/>
          <p:cNvSpPr/>
          <p:nvPr/>
        </p:nvSpPr>
        <p:spPr>
          <a:xfrm>
            <a:off x="6293785" y="1952201"/>
            <a:ext cx="1204289" cy="1213586"/>
          </a:xfrm>
          <a:prstGeom prst="ellipse">
            <a:avLst/>
          </a:prstGeom>
          <a:solidFill>
            <a:schemeClr val="bg1"/>
          </a:solidFill>
          <a:ln>
            <a:solidFill>
              <a:schemeClr val="accent1">
                <a:shade val="50000"/>
              </a:schemeClr>
            </a:solidFill>
          </a:ln>
          <a:effectLst>
            <a:outerShdw blurRad="381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000" b="1" dirty="0" smtClean="0">
                <a:solidFill>
                  <a:prstClr val="black"/>
                </a:solidFill>
                <a:latin typeface="Arial" panose="020B0604020202020204" pitchFamily="34" charset="0"/>
                <a:cs typeface="Arial" panose="020B0604020202020204" pitchFamily="34" charset="0"/>
              </a:rPr>
              <a:t>2</a:t>
            </a:r>
            <a:endParaRPr lang="en-US" sz="4000" b="1" dirty="0">
              <a:solidFill>
                <a:prstClr val="black"/>
              </a:solidFill>
              <a:latin typeface="Arial" panose="020B0604020202020204" pitchFamily="34" charset="0"/>
              <a:cs typeface="Arial" panose="020B0604020202020204" pitchFamily="34" charset="0"/>
            </a:endParaRPr>
          </a:p>
        </p:txBody>
      </p:sp>
      <p:sp>
        <p:nvSpPr>
          <p:cNvPr id="11" name="Oval 10"/>
          <p:cNvSpPr/>
          <p:nvPr/>
        </p:nvSpPr>
        <p:spPr>
          <a:xfrm>
            <a:off x="6271106" y="3589071"/>
            <a:ext cx="1218989" cy="1213586"/>
          </a:xfrm>
          <a:prstGeom prst="ellipse">
            <a:avLst/>
          </a:prstGeom>
          <a:solidFill>
            <a:schemeClr val="bg1"/>
          </a:solidFill>
          <a:ln>
            <a:solidFill>
              <a:schemeClr val="accent1">
                <a:shade val="50000"/>
              </a:schemeClr>
            </a:solidFill>
          </a:ln>
          <a:effectLst>
            <a:outerShdw blurRad="381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000" b="1" dirty="0" smtClean="0">
                <a:solidFill>
                  <a:prstClr val="black"/>
                </a:solidFill>
                <a:latin typeface="Arial" panose="020B0604020202020204" pitchFamily="34" charset="0"/>
                <a:cs typeface="Arial" panose="020B0604020202020204" pitchFamily="34" charset="0"/>
              </a:rPr>
              <a:t>3</a:t>
            </a:r>
            <a:endParaRPr lang="en-US" sz="4000" b="1" dirty="0">
              <a:solidFill>
                <a:prstClr val="black"/>
              </a:solidFill>
              <a:latin typeface="Arial" panose="020B0604020202020204" pitchFamily="34" charset="0"/>
              <a:cs typeface="Arial" panose="020B0604020202020204" pitchFamily="34" charset="0"/>
            </a:endParaRPr>
          </a:p>
        </p:txBody>
      </p:sp>
      <p:sp>
        <p:nvSpPr>
          <p:cNvPr id="12" name="Oval 11"/>
          <p:cNvSpPr/>
          <p:nvPr/>
        </p:nvSpPr>
        <p:spPr>
          <a:xfrm>
            <a:off x="5553151" y="4954705"/>
            <a:ext cx="1204289" cy="1213586"/>
          </a:xfrm>
          <a:prstGeom prst="ellipse">
            <a:avLst/>
          </a:prstGeom>
          <a:solidFill>
            <a:schemeClr val="bg1"/>
          </a:solidFill>
          <a:ln>
            <a:solidFill>
              <a:schemeClr val="accent1">
                <a:shade val="50000"/>
              </a:schemeClr>
            </a:solidFill>
          </a:ln>
          <a:effectLst>
            <a:outerShdw blurRad="381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000" b="1" dirty="0" smtClean="0">
                <a:solidFill>
                  <a:prstClr val="black"/>
                </a:solidFill>
                <a:latin typeface="Arial" panose="020B0604020202020204" pitchFamily="34" charset="0"/>
                <a:cs typeface="Arial" panose="020B0604020202020204" pitchFamily="34" charset="0"/>
              </a:rPr>
              <a:t>4</a:t>
            </a:r>
            <a:endParaRPr lang="en-US" sz="4000" b="1" dirty="0">
              <a:solidFill>
                <a:prstClr val="black"/>
              </a:solidFill>
              <a:latin typeface="Arial" panose="020B0604020202020204" pitchFamily="34" charset="0"/>
              <a:cs typeface="Arial" panose="020B0604020202020204" pitchFamily="34" charset="0"/>
            </a:endParaRPr>
          </a:p>
        </p:txBody>
      </p:sp>
      <p:cxnSp>
        <p:nvCxnSpPr>
          <p:cNvPr id="23" name="Straight Connector 22"/>
          <p:cNvCxnSpPr/>
          <p:nvPr/>
        </p:nvCxnSpPr>
        <p:spPr>
          <a:xfrm flipV="1">
            <a:off x="4797540" y="1663758"/>
            <a:ext cx="755611" cy="695593"/>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V="1">
            <a:off x="5163373" y="2727375"/>
            <a:ext cx="1021452" cy="28956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4614203" y="4193569"/>
            <a:ext cx="1012548" cy="798092"/>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5096193" y="3630645"/>
            <a:ext cx="1088632" cy="326275"/>
          </a:xfrm>
          <a:prstGeom prst="line">
            <a:avLst/>
          </a:prstGeom>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7271373" y="573889"/>
            <a:ext cx="3618299" cy="89255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Upper Class: </a:t>
            </a:r>
            <a:r>
              <a:rPr lang="en-US" sz="1600" dirty="0">
                <a:solidFill>
                  <a:schemeClr val="bg1"/>
                </a:solidFill>
                <a:latin typeface="Arial" panose="020B0604020202020204" pitchFamily="34" charset="0"/>
                <a:cs typeface="Arial" panose="020B0604020202020204" pitchFamily="34" charset="0"/>
              </a:rPr>
              <a:t>Associated with wealth and prestige</a:t>
            </a:r>
            <a:r>
              <a:rPr lang="en-US" dirty="0" smtClean="0">
                <a:solidFill>
                  <a:schemeClr val="bg1"/>
                </a:solidFill>
                <a:latin typeface="Arial" panose="020B0604020202020204" pitchFamily="34" charset="0"/>
                <a:cs typeface="Arial" panose="020B0604020202020204" pitchFamily="34" charset="0"/>
              </a:rPr>
              <a:t>.</a:t>
            </a:r>
            <a:endParaRPr lang="en-US" b="1" dirty="0">
              <a:solidFill>
                <a:schemeClr val="bg1"/>
              </a:solidFill>
              <a:latin typeface="Arial" panose="020B0604020202020204" pitchFamily="34" charset="0"/>
              <a:cs typeface="Arial" panose="020B0604020202020204" pitchFamily="34" charset="0"/>
            </a:endParaRPr>
          </a:p>
          <a:p>
            <a:r>
              <a:rPr lang="en-US" sz="1600" dirty="0" smtClean="0">
                <a:solidFill>
                  <a:schemeClr val="bg1"/>
                </a:solidFill>
                <a:latin typeface="Arial" panose="020B0604020202020204" pitchFamily="34" charset="0"/>
                <a:cs typeface="Arial" panose="020B0604020202020204" pitchFamily="34" charset="0"/>
              </a:rPr>
              <a:t>Buy products tha</a:t>
            </a:r>
            <a:r>
              <a:rPr lang="en-US" sz="1600" dirty="0" smtClean="0">
                <a:solidFill>
                  <a:schemeClr val="bg1"/>
                </a:solidFill>
                <a:latin typeface="Arial" panose="020B0604020202020204" pitchFamily="34" charset="0"/>
                <a:cs typeface="Arial" panose="020B0604020202020204" pitchFamily="34" charset="0"/>
              </a:rPr>
              <a:t>t reflect wealth.</a:t>
            </a:r>
            <a:endParaRPr lang="en-US" sz="1600" dirty="0" smtClean="0">
              <a:solidFill>
                <a:schemeClr val="bg1"/>
              </a:solidFill>
              <a:latin typeface="Arial" panose="020B0604020202020204" pitchFamily="34" charset="0"/>
              <a:cs typeface="Arial" panose="020B0604020202020204" pitchFamily="34" charset="0"/>
            </a:endParaRPr>
          </a:p>
        </p:txBody>
      </p:sp>
      <p:sp>
        <p:nvSpPr>
          <p:cNvPr id="46" name="TextBox 45"/>
          <p:cNvSpPr txBox="1"/>
          <p:nvPr/>
        </p:nvSpPr>
        <p:spPr>
          <a:xfrm>
            <a:off x="7918268" y="1863797"/>
            <a:ext cx="3913514" cy="1846659"/>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Middle </a:t>
            </a:r>
            <a:r>
              <a:rPr lang="en-US" b="1" dirty="0" smtClean="0">
                <a:solidFill>
                  <a:schemeClr val="bg1"/>
                </a:solidFill>
                <a:latin typeface="Arial" panose="020B0604020202020204" pitchFamily="34" charset="0"/>
                <a:cs typeface="Arial" panose="020B0604020202020204" pitchFamily="34" charset="0"/>
              </a:rPr>
              <a:t>Class: </a:t>
            </a:r>
            <a:r>
              <a:rPr lang="en-US" sz="1600" dirty="0" smtClean="0">
                <a:solidFill>
                  <a:schemeClr val="bg1"/>
                </a:solidFill>
                <a:latin typeface="Arial" panose="020B0604020202020204" pitchFamily="34" charset="0"/>
                <a:cs typeface="Arial" panose="020B0604020202020204" pitchFamily="34" charset="0"/>
              </a:rPr>
              <a:t>Upper And Lower Middle Class</a:t>
            </a:r>
          </a:p>
          <a:p>
            <a:r>
              <a:rPr lang="en-US" sz="1600" b="1" dirty="0" smtClean="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Known for being professional and civic-minded</a:t>
            </a:r>
            <a:r>
              <a:rPr lang="en-US" sz="1600" dirty="0">
                <a:solidFill>
                  <a:schemeClr val="bg1"/>
                </a:solidFill>
                <a:latin typeface="Arial" panose="020B0604020202020204" pitchFamily="34" charset="0"/>
                <a:cs typeface="Arial" panose="020B0604020202020204" pitchFamily="34" charset="0"/>
              </a:rPr>
              <a:t>. Buy products that reflect </a:t>
            </a:r>
            <a:r>
              <a:rPr lang="en-US" sz="1600" dirty="0" smtClean="0">
                <a:solidFill>
                  <a:schemeClr val="bg1"/>
                </a:solidFill>
                <a:latin typeface="Arial" panose="020B0604020202020204" pitchFamily="34" charset="0"/>
                <a:cs typeface="Arial" panose="020B0604020202020204" pitchFamily="34" charset="0"/>
              </a:rPr>
              <a:t>success ,responsibility and value for money.</a:t>
            </a: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p:txBody>
      </p:sp>
      <p:sp>
        <p:nvSpPr>
          <p:cNvPr id="47" name="TextBox 46"/>
          <p:cNvSpPr txBox="1"/>
          <p:nvPr/>
        </p:nvSpPr>
        <p:spPr>
          <a:xfrm>
            <a:off x="7942648" y="3946284"/>
            <a:ext cx="3695170" cy="615553"/>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Working Class</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Lifestyle-oriented</a:t>
            </a:r>
            <a:r>
              <a:rPr lang="en-US" sz="1600" dirty="0" smtClean="0">
                <a:solidFill>
                  <a:schemeClr val="bg1"/>
                </a:solidFill>
                <a:latin typeface="Arial" panose="020B0604020202020204" pitchFamily="34" charset="0"/>
                <a:cs typeface="Arial" panose="020B0604020202020204" pitchFamily="34" charset="0"/>
              </a:rPr>
              <a:t>.</a:t>
            </a:r>
          </a:p>
          <a:p>
            <a:r>
              <a:rPr lang="en-US" sz="1600" dirty="0">
                <a:solidFill>
                  <a:schemeClr val="bg1"/>
                </a:solidFill>
                <a:latin typeface="Arial" panose="020B0604020202020204" pitchFamily="34" charset="0"/>
                <a:cs typeface="Arial" panose="020B0604020202020204" pitchFamily="34" charset="0"/>
              </a:rPr>
              <a:t> </a:t>
            </a:r>
            <a:r>
              <a:rPr lang="en-US" sz="1600" dirty="0" smtClean="0">
                <a:solidFill>
                  <a:schemeClr val="bg1"/>
                </a:solidFill>
                <a:latin typeface="Arial" panose="020B0604020202020204" pitchFamily="34" charset="0"/>
                <a:cs typeface="Arial" panose="020B0604020202020204" pitchFamily="34" charset="0"/>
              </a:rPr>
              <a:t>focus on </a:t>
            </a:r>
            <a:r>
              <a:rPr lang="en-US" sz="1600" dirty="0">
                <a:solidFill>
                  <a:schemeClr val="bg1"/>
                </a:solidFill>
                <a:latin typeface="Arial" panose="020B0604020202020204" pitchFamily="34" charset="0"/>
                <a:cs typeface="Arial" panose="020B0604020202020204" pitchFamily="34" charset="0"/>
              </a:rPr>
              <a:t>affordability and </a:t>
            </a:r>
            <a:r>
              <a:rPr lang="en-US" sz="1600" dirty="0" smtClean="0">
                <a:solidFill>
                  <a:schemeClr val="bg1"/>
                </a:solidFill>
                <a:latin typeface="Arial" panose="020B0604020202020204" pitchFamily="34" charset="0"/>
                <a:cs typeface="Arial" panose="020B0604020202020204" pitchFamily="34" charset="0"/>
              </a:rPr>
              <a:t>durability.</a:t>
            </a:r>
            <a:endParaRPr lang="en-US" sz="1600" dirty="0">
              <a:solidFill>
                <a:schemeClr val="bg1"/>
              </a:solidFill>
              <a:latin typeface="Arial" panose="020B0604020202020204" pitchFamily="34" charset="0"/>
              <a:cs typeface="Arial" panose="020B0604020202020204" pitchFamily="34" charset="0"/>
            </a:endParaRPr>
          </a:p>
        </p:txBody>
      </p:sp>
      <p:sp>
        <p:nvSpPr>
          <p:cNvPr id="49" name="TextBox 48"/>
          <p:cNvSpPr txBox="1"/>
          <p:nvPr/>
        </p:nvSpPr>
        <p:spPr>
          <a:xfrm>
            <a:off x="7271374" y="5280001"/>
            <a:ext cx="4269462" cy="615553"/>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Lower Class</a:t>
            </a:r>
            <a:r>
              <a:rPr lang="en-US"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Faces economic struggles</a:t>
            </a:r>
            <a:r>
              <a:rPr lang="en-US" sz="1600" dirty="0" smtClean="0">
                <a:solidFill>
                  <a:schemeClr val="bg1"/>
                </a:solidFill>
                <a:latin typeface="Arial" panose="020B0604020202020204" pitchFamily="34" charset="0"/>
                <a:cs typeface="Arial" panose="020B0604020202020204" pitchFamily="34" charset="0"/>
              </a:rPr>
              <a:t>.</a:t>
            </a:r>
          </a:p>
          <a:p>
            <a:r>
              <a:rPr lang="en-US" sz="1600" dirty="0">
                <a:solidFill>
                  <a:schemeClr val="bg1"/>
                </a:solidFill>
                <a:latin typeface="Arial" panose="020B0604020202020204" pitchFamily="34" charset="0"/>
                <a:cs typeface="Arial" panose="020B0604020202020204" pitchFamily="34" charset="0"/>
              </a:rPr>
              <a:t>focuses on meeting basic </a:t>
            </a:r>
            <a:r>
              <a:rPr lang="en-US" sz="1600" dirty="0" smtClean="0">
                <a:solidFill>
                  <a:schemeClr val="bg1"/>
                </a:solidFill>
                <a:latin typeface="Arial" panose="020B0604020202020204" pitchFamily="34" charset="0"/>
                <a:cs typeface="Arial" panose="020B0604020202020204" pitchFamily="34" charset="0"/>
              </a:rPr>
              <a:t>needs.</a:t>
            </a:r>
            <a:endParaRPr lang="en-US" sz="16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0" y="4355917"/>
            <a:ext cx="2481943" cy="849086"/>
          </a:xfrm>
          <a:prstGeom prst="roundRect">
            <a:avLst/>
          </a:prstGeom>
          <a:solidFill>
            <a:srgbClr val="00B0F0"/>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dirty="0" smtClean="0"/>
              <a:t> Marketing</a:t>
            </a:r>
            <a:r>
              <a:rPr lang="en-US" b="1" kern="1200" dirty="0" smtClean="0">
                <a:solidFill>
                  <a:prstClr val="white"/>
                </a:solidFill>
                <a:latin typeface="Arial" panose="020B0604020202020204" pitchFamily="34" charset="0"/>
                <a:cs typeface="Arial" panose="020B0604020202020204" pitchFamily="34" charset="0"/>
              </a:rPr>
              <a:t> </a:t>
            </a:r>
            <a:endParaRPr lang="en-US" b="1" kern="1200" dirty="0">
              <a:solidFill>
                <a:prstClr val="white"/>
              </a:solidFill>
              <a:latin typeface="Arial" panose="020B0604020202020204" pitchFamily="34" charset="0"/>
              <a:cs typeface="Arial" panose="020B0604020202020204" pitchFamily="34" charset="0"/>
            </a:endParaRPr>
          </a:p>
        </p:txBody>
      </p:sp>
      <p:sp>
        <p:nvSpPr>
          <p:cNvPr id="4" name="Rounded Rectangle 3"/>
          <p:cNvSpPr/>
          <p:nvPr/>
        </p:nvSpPr>
        <p:spPr>
          <a:xfrm>
            <a:off x="1174153" y="1180682"/>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5" name="Rounded Rectangle 4"/>
          <p:cNvSpPr/>
          <p:nvPr/>
        </p:nvSpPr>
        <p:spPr>
          <a:xfrm>
            <a:off x="1174152" y="2248549"/>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a:t>
            </a:r>
            <a:r>
              <a:rPr lang="en-US" b="1" kern="1200" dirty="0">
                <a:solidFill>
                  <a:prstClr val="white"/>
                </a:solidFill>
                <a:latin typeface="Arial" panose="020B0604020202020204" pitchFamily="34" charset="0"/>
                <a:cs typeface="Arial" panose="020B0604020202020204" pitchFamily="34" charset="0"/>
              </a:rPr>
              <a:t>Groups</a:t>
            </a:r>
            <a:r>
              <a:rPr lang="en-US" b="1" kern="1200" dirty="0" smtClean="0">
                <a:solidFill>
                  <a:prstClr val="white"/>
                </a:solidFill>
                <a:latin typeface="Arial" panose="020B0604020202020204" pitchFamily="34" charset="0"/>
                <a:cs typeface="Arial" panose="020B0604020202020204" pitchFamily="34" charset="0"/>
              </a:rPr>
              <a:t> </a:t>
            </a:r>
            <a:endParaRPr lang="en-US" b="1" kern="1200" dirty="0">
              <a:solidFill>
                <a:prstClr val="white"/>
              </a:solidFill>
              <a:latin typeface="Arial" panose="020B0604020202020204" pitchFamily="34" charset="0"/>
              <a:cs typeface="Arial" panose="020B0604020202020204" pitchFamily="34" charset="0"/>
            </a:endParaRPr>
          </a:p>
        </p:txBody>
      </p:sp>
      <p:sp>
        <p:nvSpPr>
          <p:cNvPr id="6" name="Rounded Rectangle 5"/>
          <p:cNvSpPr/>
          <p:nvPr/>
        </p:nvSpPr>
        <p:spPr>
          <a:xfrm>
            <a:off x="1174153" y="3348100"/>
            <a:ext cx="2481943" cy="849086"/>
          </a:xfrm>
          <a:prstGeom prst="roundRect">
            <a:avLst/>
          </a:prstGeom>
          <a:solidFill>
            <a:schemeClr val="accent4">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93477"/>
            <a:ext cx="9966960" cy="6479177"/>
          </a:xfrm>
          <a:prstGeom prst="roundRect">
            <a:avLst/>
          </a:prstGeom>
          <a:solidFill>
            <a:srgbClr val="02ACB2"/>
          </a:solidFill>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algn="ct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sz="2000" b="1"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sz="2000" b="1"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a:p>
            <a:pPr hangingPunct="1"/>
            <a:endParaRPr lang="en-US" kern="1200" dirty="0" smtClean="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p:txBody>
      </p:sp>
      <p:sp>
        <p:nvSpPr>
          <p:cNvPr id="9" name="Isosceles Triangle 8"/>
          <p:cNvSpPr/>
          <p:nvPr/>
        </p:nvSpPr>
        <p:spPr>
          <a:xfrm rot="5400000">
            <a:off x="2190556" y="4448905"/>
            <a:ext cx="541130" cy="76468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8" name="TextBox 7"/>
          <p:cNvSpPr txBox="1"/>
          <p:nvPr/>
        </p:nvSpPr>
        <p:spPr>
          <a:xfrm>
            <a:off x="3656095" y="172865"/>
            <a:ext cx="6858000" cy="461665"/>
          </a:xfrm>
          <a:prstGeom prst="rect">
            <a:avLst/>
          </a:prstGeom>
          <a:noFill/>
        </p:spPr>
        <p:txBody>
          <a:bodyPr wrap="square" rtlCol="0">
            <a:spAutoFit/>
          </a:bodyPr>
          <a:lstStyle/>
          <a:p>
            <a:r>
              <a:rPr lang="en-US" sz="2400" b="1" dirty="0">
                <a:solidFill>
                  <a:schemeClr val="bg1"/>
                </a:solidFill>
              </a:rPr>
              <a:t>Impact on Marketing and Brand Preferences</a:t>
            </a:r>
          </a:p>
        </p:txBody>
      </p:sp>
      <p:sp>
        <p:nvSpPr>
          <p:cNvPr id="14" name="TextBox 13"/>
          <p:cNvSpPr txBox="1"/>
          <p:nvPr/>
        </p:nvSpPr>
        <p:spPr>
          <a:xfrm>
            <a:off x="2258291" y="634529"/>
            <a:ext cx="9671112" cy="4524315"/>
          </a:xfrm>
          <a:prstGeom prst="rect">
            <a:avLst/>
          </a:prstGeom>
          <a:noFill/>
        </p:spPr>
        <p:txBody>
          <a:bodyPr wrap="square" numCol="2" rtlCol="0">
            <a:spAutoFit/>
          </a:bodyPr>
          <a:lstStyle/>
          <a:p>
            <a:endParaRPr lang="en-US" dirty="0" smtClean="0"/>
          </a:p>
          <a:p>
            <a:r>
              <a:rPr lang="en-US" dirty="0" smtClean="0">
                <a:solidFill>
                  <a:schemeClr val="bg1"/>
                </a:solidFill>
              </a:rPr>
              <a:t>Marketers </a:t>
            </a:r>
            <a:r>
              <a:rPr lang="en-US" dirty="0">
                <a:solidFill>
                  <a:schemeClr val="bg1"/>
                </a:solidFill>
              </a:rPr>
              <a:t>need to understand these social dynamics to target their products effectively. The social class of the target market can influence the type of products they're likely to buy</a:t>
            </a:r>
            <a:r>
              <a:rPr lang="en-US" dirty="0" smtClean="0">
                <a:solidFill>
                  <a:schemeClr val="bg1"/>
                </a:solidFill>
              </a:rPr>
              <a:t>.</a:t>
            </a:r>
          </a:p>
          <a:p>
            <a:endParaRPr lang="en-US" dirty="0">
              <a:solidFill>
                <a:schemeClr val="bg1"/>
              </a:solidFill>
            </a:endParaRPr>
          </a:p>
          <a:p>
            <a:r>
              <a:rPr lang="en-US" dirty="0">
                <a:solidFill>
                  <a:schemeClr val="bg1"/>
                </a:solidFill>
              </a:rPr>
              <a:t>Example: Luxury brands like Gucci or Louis Vuitton focus their marketing efforts on the upper classes, emphasizing exclusivity and status. In contrast, brands like Ford or Chevrolet might target middle to working-class consumers with messaging focused on reliability, affordability, and value for money.</a:t>
            </a:r>
            <a:endParaRPr lang="en-US" dirty="0" smtClean="0">
              <a:solidFill>
                <a:schemeClr val="bg1"/>
              </a:solidFill>
            </a:endParaRPr>
          </a:p>
          <a:p>
            <a:endParaRPr lang="en-US" dirty="0">
              <a:solidFill>
                <a:schemeClr val="bg1"/>
              </a:solidFill>
            </a:endParaRPr>
          </a:p>
          <a:p>
            <a:endParaRPr lang="en-US" dirty="0">
              <a:solidFill>
                <a:schemeClr val="bg1"/>
              </a:solidFill>
            </a:endParaRPr>
          </a:p>
        </p:txBody>
      </p:sp>
      <p:sp>
        <p:nvSpPr>
          <p:cNvPr id="17" name="Rectangle 16"/>
          <p:cNvSpPr/>
          <p:nvPr/>
        </p:nvSpPr>
        <p:spPr>
          <a:xfrm>
            <a:off x="7129463" y="885825"/>
            <a:ext cx="4799940" cy="4800599"/>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a:endParaRPr lang="en-US"/>
          </a:p>
        </p:txBody>
      </p:sp>
    </p:spTree>
    <p:extLst>
      <p:ext uri="{BB962C8B-B14F-4D97-AF65-F5344CB8AC3E}">
        <p14:creationId xmlns:p14="http://schemas.microsoft.com/office/powerpoint/2010/main" val="17716869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1181625"/>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dirty="0" smtClean="0">
                <a:latin typeface="Arial" panose="020B0604020202020204" pitchFamily="34" charset="0"/>
                <a:cs typeface="Arial" panose="020B0604020202020204" pitchFamily="34" charset="0"/>
                <a:sym typeface="+mn-ea"/>
              </a:rPr>
              <a:t>Word-of-Mouth</a:t>
            </a:r>
            <a:endParaRPr lang="en-US" b="1"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1218603" y="2310746"/>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Opinion Leaders</a:t>
            </a:r>
            <a:endParaRPr lang="en-US" b="1" kern="1200" dirty="0">
              <a:solidFill>
                <a:prstClr val="white"/>
              </a:solidFill>
              <a:latin typeface="Arial" panose="020B0604020202020204" pitchFamily="34" charset="0"/>
              <a:cs typeface="Arial" panose="020B0604020202020204" pitchFamily="34" charset="0"/>
            </a:endParaRPr>
          </a:p>
        </p:txBody>
      </p:sp>
      <p:sp>
        <p:nvSpPr>
          <p:cNvPr id="32" name="Rounded Rectangle 31"/>
          <p:cNvSpPr/>
          <p:nvPr/>
        </p:nvSpPr>
        <p:spPr>
          <a:xfrm>
            <a:off x="1174153" y="3348100"/>
            <a:ext cx="2481943" cy="849086"/>
          </a:xfrm>
          <a:prstGeom prst="roundRect">
            <a:avLst/>
          </a:prstGeom>
          <a:solidFill>
            <a:schemeClr val="accent4">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9592"/>
            <a:ext cx="9966960" cy="6479177"/>
          </a:xfrm>
          <a:prstGeom prst="roundRect">
            <a:avLst/>
          </a:prstGeom>
          <a:solidFill>
            <a:srgbClr val="02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just" hangingPunct="1"/>
            <a:endParaRPr lang="en-US">
              <a:latin typeface="Arial" panose="020B0604020202020204" pitchFamily="34" charset="0"/>
              <a:cs typeface="Arial" panose="020B0604020202020204" pitchFamily="34" charset="0"/>
            </a:endParaRPr>
          </a:p>
          <a:p>
            <a:pPr marL="285750" indent="-285750" algn="just" hangingPunct="1">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hangingPunct="1"/>
            <a:endParaRPr lang="en-US"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1223918"/>
            <a:ext cx="541130" cy="764680"/>
          </a:xfrm>
          <a:prstGeom prst="triangle">
            <a:avLst/>
          </a:prstGeom>
          <a:solidFill>
            <a:srgbClr val="333F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srgbClr val="FF0000"/>
              </a:solidFill>
            </a:endParaRPr>
          </a:p>
        </p:txBody>
      </p:sp>
      <p:sp>
        <p:nvSpPr>
          <p:cNvPr id="3" name="Text Box 2"/>
          <p:cNvSpPr txBox="1"/>
          <p:nvPr/>
        </p:nvSpPr>
        <p:spPr>
          <a:xfrm>
            <a:off x="5476875" y="598170"/>
            <a:ext cx="3167380" cy="58356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Word-of-Mouth</a:t>
            </a:r>
            <a:endParaRPr lang="en-US" sz="3200" b="1" dirty="0">
              <a:solidFill>
                <a:schemeClr val="bg1"/>
              </a:solidFill>
              <a:latin typeface="Arial" panose="020B0604020202020204" pitchFamily="34" charset="0"/>
              <a:cs typeface="Arial" panose="020B0604020202020204" pitchFamily="34" charset="0"/>
              <a:sym typeface="+mn-ea"/>
            </a:endParaRPr>
          </a:p>
        </p:txBody>
      </p:sp>
      <p:pic>
        <p:nvPicPr>
          <p:cNvPr id="8" name="Picture 7" descr="DALL_E_2023-12-06_13.05.15_-_An_image_symbolizing__word_of_mouth__communication_with_a_background_color_of__24BFC3__a_vibrant_teal._It_includes_human_figures_of_diverse_descents_i-removebg-preview"/>
          <p:cNvPicPr>
            <a:picLocks noChangeAspect="1"/>
          </p:cNvPicPr>
          <p:nvPr/>
        </p:nvPicPr>
        <p:blipFill>
          <a:blip r:embed="rId2"/>
          <a:stretch>
            <a:fillRect/>
          </a:stretch>
        </p:blipFill>
        <p:spPr>
          <a:xfrm>
            <a:off x="8373110" y="4133850"/>
            <a:ext cx="3241675" cy="2787650"/>
          </a:xfrm>
          <a:prstGeom prst="rect">
            <a:avLst/>
          </a:prstGeom>
        </p:spPr>
      </p:pic>
      <p:sp>
        <p:nvSpPr>
          <p:cNvPr id="10" name="Text Box 9"/>
          <p:cNvSpPr txBox="1"/>
          <p:nvPr/>
        </p:nvSpPr>
        <p:spPr>
          <a:xfrm>
            <a:off x="3220085" y="1406525"/>
            <a:ext cx="7680960" cy="3138170"/>
          </a:xfrm>
          <a:prstGeom prst="rect">
            <a:avLst/>
          </a:prstGeom>
          <a:noFill/>
        </p:spPr>
        <p:txBody>
          <a:bodyPr wrap="square" rtlCol="0">
            <a:spAutoFit/>
          </a:bodyPr>
          <a:lstStyle/>
          <a:p>
            <a:pPr>
              <a:buFont typeface="+mj-lt"/>
            </a:pPr>
            <a:r>
              <a:rPr lang="en-US" b="1" dirty="0" smtClean="0">
                <a:solidFill>
                  <a:schemeClr val="bg1"/>
                </a:solidFill>
                <a:latin typeface="Arial" panose="020B0604020202020204" pitchFamily="34" charset="0"/>
                <a:cs typeface="Arial" panose="020B0604020202020204" pitchFamily="34" charset="0"/>
                <a:sym typeface="+mn-ea"/>
              </a:rPr>
              <a:t>1. Powerful Impact on Buying Behavior:</a:t>
            </a:r>
            <a:endParaRPr lang="en-US" b="1"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sym typeface="+mn-ea"/>
              </a:rPr>
              <a:t>Personal recommendations from friends, associates, and other consumers are often more trusted and credible than commercial advertising sources.</a:t>
            </a:r>
            <a:endParaRPr lang="en-US" dirty="0" smtClean="0">
              <a:solidFill>
                <a:schemeClr val="bg1"/>
              </a:solidFill>
              <a:latin typeface="Arial" panose="020B0604020202020204" pitchFamily="34" charset="0"/>
              <a:cs typeface="Arial" panose="020B0604020202020204" pitchFamily="34" charset="0"/>
            </a:endParaRPr>
          </a:p>
          <a:p>
            <a:pPr>
              <a:buFont typeface="+mj-lt"/>
            </a:pPr>
            <a:r>
              <a:rPr lang="en-US" b="1" dirty="0" smtClean="0">
                <a:solidFill>
                  <a:schemeClr val="bg1"/>
                </a:solidFill>
                <a:latin typeface="Arial" panose="020B0604020202020204" pitchFamily="34" charset="0"/>
                <a:cs typeface="Arial" panose="020B0604020202020204" pitchFamily="34" charset="0"/>
                <a:sym typeface="+mn-ea"/>
              </a:rPr>
              <a:t>2. Natural Spread of Influence:</a:t>
            </a:r>
            <a:endParaRPr lang="en-US" b="1"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sym typeface="+mn-ea"/>
              </a:rPr>
              <a:t>Most word-of-mouth influence occurs naturally as consumers start discussions about brands they use or feel strongly about.</a:t>
            </a:r>
            <a:endParaRPr lang="en-US" dirty="0" smtClean="0">
              <a:solidFill>
                <a:schemeClr val="bg1"/>
              </a:solidFill>
              <a:latin typeface="Arial" panose="020B0604020202020204" pitchFamily="34" charset="0"/>
              <a:cs typeface="Arial" panose="020B0604020202020204" pitchFamily="34" charset="0"/>
            </a:endParaRPr>
          </a:p>
          <a:p>
            <a:r>
              <a:rPr lang="en-US" b="1" dirty="0" smtClean="0">
                <a:solidFill>
                  <a:schemeClr val="bg1"/>
                </a:solidFill>
                <a:latin typeface="Arial" panose="020B0604020202020204" pitchFamily="34" charset="0"/>
                <a:cs typeface="Arial" panose="020B0604020202020204" pitchFamily="34" charset="0"/>
                <a:sym typeface="+mn-ea"/>
              </a:rPr>
              <a:t>3. Creating Positive Brand Conversations:.</a:t>
            </a:r>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sym typeface="+mn-ea"/>
              </a:rPr>
              <a:t>Suggest ways in which brands can engage with consumers to encourage natural, positive word-of-mouth promotion</a:t>
            </a:r>
            <a:r>
              <a:rPr lang="en-US" dirty="0" smtClean="0">
                <a:latin typeface="Arial" panose="020B0604020202020204" pitchFamily="34" charset="0"/>
                <a:cs typeface="Arial" panose="020B0604020202020204" pitchFamily="34" charset="0"/>
                <a:sym typeface="+mn-ea"/>
              </a:rPr>
              <a:t>.</a:t>
            </a:r>
            <a:endParaRPr lang="en-US" dirty="0" smtClean="0">
              <a:latin typeface="Arial" panose="020B0604020202020204" pitchFamily="34" charset="0"/>
              <a:cs typeface="Arial" panose="020B0604020202020204" pitchFamily="34" charset="0"/>
            </a:endParaRPr>
          </a:p>
          <a:p>
            <a:endParaRPr lang="en-US" dirty="0"/>
          </a:p>
        </p:txBody>
      </p:sp>
      <p:pic>
        <p:nvPicPr>
          <p:cNvPr id="11" name="Picture 10" descr="DALL_E_2023-12-06_14.28.01_-_An_image_symbolizing__word_of_mouth__communication__without_any_background__focusing_on_the_human_figures_of_diverse_descents_in_a_conversational_pose-removebg-preview"/>
          <p:cNvPicPr>
            <a:picLocks noChangeAspect="1"/>
          </p:cNvPicPr>
          <p:nvPr/>
        </p:nvPicPr>
        <p:blipFill>
          <a:blip r:embed="rId3"/>
          <a:stretch>
            <a:fillRect/>
          </a:stretch>
        </p:blipFill>
        <p:spPr>
          <a:xfrm>
            <a:off x="3514090" y="4197350"/>
            <a:ext cx="2873375" cy="2660650"/>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1181625"/>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dirty="0" smtClean="0">
                <a:latin typeface="Arial" panose="020B0604020202020204" pitchFamily="34" charset="0"/>
                <a:cs typeface="Arial" panose="020B0604020202020204" pitchFamily="34" charset="0"/>
                <a:sym typeface="+mn-ea"/>
              </a:rPr>
              <a:t>Word-of-Mouth</a:t>
            </a:r>
            <a:endParaRPr lang="en-US" b="1"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1218603" y="2310746"/>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Opinion Leaders</a:t>
            </a:r>
            <a:endParaRPr lang="en-US" b="1" kern="1200" dirty="0">
              <a:solidFill>
                <a:prstClr val="white"/>
              </a:solidFill>
              <a:latin typeface="Arial" panose="020B0604020202020204" pitchFamily="34" charset="0"/>
              <a:cs typeface="Arial" panose="020B0604020202020204" pitchFamily="34" charset="0"/>
            </a:endParaRPr>
          </a:p>
        </p:txBody>
      </p:sp>
      <p:sp>
        <p:nvSpPr>
          <p:cNvPr id="32" name="Rounded Rectangle 31"/>
          <p:cNvSpPr/>
          <p:nvPr/>
        </p:nvSpPr>
        <p:spPr>
          <a:xfrm>
            <a:off x="1174153" y="3348100"/>
            <a:ext cx="2481943" cy="849086"/>
          </a:xfrm>
          <a:prstGeom prst="roundRect">
            <a:avLst/>
          </a:prstGeom>
          <a:solidFill>
            <a:schemeClr val="accent4">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9592"/>
            <a:ext cx="9966960" cy="6479177"/>
          </a:xfrm>
          <a:prstGeom prst="roundRect">
            <a:avLst/>
          </a:prstGeom>
          <a:gradFill flip="none" rotWithShape="1">
            <a:gsLst>
              <a:gs pos="0">
                <a:srgbClr val="34C8CC">
                  <a:shade val="30000"/>
                  <a:satMod val="115000"/>
                </a:srgbClr>
              </a:gs>
              <a:gs pos="50000">
                <a:srgbClr val="34C8CC">
                  <a:shade val="67500"/>
                  <a:satMod val="115000"/>
                </a:srgbClr>
              </a:gs>
              <a:gs pos="100000">
                <a:srgbClr val="34C8CC">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just" hangingPunct="1"/>
            <a:endParaRPr lang="en-US">
              <a:latin typeface="Arial" panose="020B0604020202020204" pitchFamily="34" charset="0"/>
              <a:cs typeface="Arial" panose="020B0604020202020204" pitchFamily="34" charset="0"/>
            </a:endParaRPr>
          </a:p>
          <a:p>
            <a:pPr marL="285750" indent="-285750" algn="just" hangingPunct="1">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hangingPunct="1"/>
            <a:endParaRPr lang="en-US"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1223918"/>
            <a:ext cx="541130" cy="764680"/>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srgbClr val="FF0000"/>
              </a:solidFill>
            </a:endParaRPr>
          </a:p>
        </p:txBody>
      </p:sp>
      <p:pic>
        <p:nvPicPr>
          <p:cNvPr id="8" name="Picture 7" descr="DALL_E_2023-12-06_13.05.15_-_An_image_symbolizing__word_of_mouth__communication_with_a_background_color_of__24BFC3__a_vibrant_teal._It_includes_human_figures_of_diverse_descents_i-removebg-preview"/>
          <p:cNvPicPr>
            <a:picLocks noChangeAspect="1"/>
          </p:cNvPicPr>
          <p:nvPr/>
        </p:nvPicPr>
        <p:blipFill>
          <a:blip r:embed="rId2"/>
          <a:stretch>
            <a:fillRect/>
          </a:stretch>
        </p:blipFill>
        <p:spPr>
          <a:xfrm>
            <a:off x="8373110" y="4133850"/>
            <a:ext cx="3241675" cy="2787650"/>
          </a:xfrm>
          <a:prstGeom prst="rect">
            <a:avLst/>
          </a:prstGeom>
        </p:spPr>
      </p:pic>
      <p:pic>
        <p:nvPicPr>
          <p:cNvPr id="11" name="Picture 10" descr="DALL_E_2023-12-06_14.28.01_-_An_image_symbolizing__word_of_mouth__communication__without_any_background__focusing_on_the_human_figures_of_diverse_descents_in_a_conversational_pose-removebg-preview"/>
          <p:cNvPicPr>
            <a:picLocks noChangeAspect="1"/>
          </p:cNvPicPr>
          <p:nvPr/>
        </p:nvPicPr>
        <p:blipFill>
          <a:blip r:embed="rId3"/>
          <a:stretch>
            <a:fillRect/>
          </a:stretch>
        </p:blipFill>
        <p:spPr>
          <a:xfrm>
            <a:off x="3514090" y="4197350"/>
            <a:ext cx="2873375" cy="2660650"/>
          </a:xfrm>
          <a:prstGeom prst="rect">
            <a:avLst/>
          </a:prstGeom>
        </p:spPr>
      </p:pic>
      <p:pic>
        <p:nvPicPr>
          <p:cNvPr id="4" name="Picture 3" descr="WhatsApp Image 2023-12-06 at 19.37.15_0145f3d5"/>
          <p:cNvPicPr>
            <a:picLocks noChangeAspect="1"/>
          </p:cNvPicPr>
          <p:nvPr/>
        </p:nvPicPr>
        <p:blipFill>
          <a:blip r:embed="rId4"/>
          <a:srcRect l="125" t="5058" r="3071" b="-74"/>
          <a:stretch>
            <a:fillRect/>
          </a:stretch>
        </p:blipFill>
        <p:spPr>
          <a:xfrm>
            <a:off x="2077720" y="189230"/>
            <a:ext cx="9965690" cy="6479540"/>
          </a:xfrm>
          <a:prstGeom prst="roundRect">
            <a:avLst/>
          </a:prstGeom>
          <a:ln>
            <a:solidFill>
              <a:schemeClr val="accent1"/>
            </a:solidFill>
          </a:ln>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74115" y="1181625"/>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Word-of-Mouth</a:t>
            </a:r>
            <a:endParaRPr lang="en-US" b="1"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38" y="2265026"/>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Opinion Leaders</a:t>
            </a:r>
            <a:endParaRPr lang="en-US" b="1" kern="1200" dirty="0">
              <a:solidFill>
                <a:prstClr val="white"/>
              </a:solidFill>
              <a:latin typeface="Arial" panose="020B0604020202020204" pitchFamily="34" charset="0"/>
              <a:cs typeface="Arial" panose="020B0604020202020204" pitchFamily="34" charset="0"/>
            </a:endParaRPr>
          </a:p>
        </p:txBody>
      </p:sp>
      <p:sp>
        <p:nvSpPr>
          <p:cNvPr id="32" name="Rounded Rectangle 31"/>
          <p:cNvSpPr/>
          <p:nvPr/>
        </p:nvSpPr>
        <p:spPr>
          <a:xfrm>
            <a:off x="1174153" y="3348100"/>
            <a:ext cx="2481943" cy="849086"/>
          </a:xfrm>
          <a:prstGeom prst="roundRect">
            <a:avLst/>
          </a:prstGeom>
          <a:solidFill>
            <a:schemeClr val="accent4">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b="1" kern="1200" dirty="0" smtClean="0">
                <a:solidFill>
                  <a:prstClr val="white"/>
                </a:solidFill>
                <a:latin typeface="Arial" panose="020B0604020202020204" pitchFamily="34" charset="0"/>
                <a:cs typeface="Arial" panose="020B0604020202020204" pitchFamily="34" charset="0"/>
              </a:rPr>
              <a:t>Social Factors </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8957"/>
            <a:ext cx="9966960" cy="6479177"/>
          </a:xfrm>
          <a:prstGeom prst="roundRect">
            <a:avLst/>
          </a:prstGeom>
          <a:solidFill>
            <a:srgbClr val="02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2307228"/>
            <a:ext cx="541130" cy="764680"/>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3" name="Text Box 2"/>
          <p:cNvSpPr txBox="1"/>
          <p:nvPr/>
        </p:nvSpPr>
        <p:spPr>
          <a:xfrm>
            <a:off x="3505835" y="497840"/>
            <a:ext cx="7981315" cy="107632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sym typeface="+mn-ea"/>
              </a:rPr>
              <a:t>The Role of Opinion Leaders in Influencing Consumer Behavior</a:t>
            </a:r>
          </a:p>
        </p:txBody>
      </p:sp>
      <p:sp>
        <p:nvSpPr>
          <p:cNvPr id="4" name="Text Box 3"/>
          <p:cNvSpPr txBox="1"/>
          <p:nvPr/>
        </p:nvSpPr>
        <p:spPr>
          <a:xfrm>
            <a:off x="3450590" y="1602740"/>
            <a:ext cx="7301865" cy="313817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mn-ea"/>
              </a:rPr>
              <a:t>Individuals within reference groups who exert significant social influence due to their special skills, knowledge, personality, or other characteristics.</a:t>
            </a: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mn-ea"/>
              </a:rPr>
              <a:t>Qualities that make someone an opinion leader are expertise, credibility, accessibility, and sociability.</a:t>
            </a: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mn-ea"/>
              </a:rPr>
              <a:t>Strategies used by marketers to engage with these opinion leaders, such as providing early access to products, invitations to exclusive events, or partnerships for content creation.</a:t>
            </a:r>
            <a:endParaRPr lang="en-US" dirty="0">
              <a:solidFill>
                <a:schemeClr val="bg1"/>
              </a:solidFill>
              <a:latin typeface="Arial" panose="020B0604020202020204" pitchFamily="34" charset="0"/>
              <a:cs typeface="Arial" panose="020B0604020202020204" pitchFamily="34" charset="0"/>
            </a:endParaRPr>
          </a:p>
          <a:p>
            <a:pPr marL="285750" indent="-285750"/>
            <a:endParaRPr lang="en-US" dirty="0">
              <a:solidFill>
                <a:schemeClr val="bg1"/>
              </a:solidFill>
              <a:latin typeface="Arial" panose="020B0604020202020204" pitchFamily="34" charset="0"/>
              <a:cs typeface="Arial" panose="020B0604020202020204" pitchFamily="34" charset="0"/>
            </a:endParaRPr>
          </a:p>
        </p:txBody>
      </p:sp>
      <p:pic>
        <p:nvPicPr>
          <p:cNvPr id="7" name="Picture 6" descr="DALL_E_2023-12-06_14.30.12_-_An_image_representing_an_opinion_leader__without_any_specific_background_color._The_figure_is_portrayed_as_a_confident__charismatic_individual_of_dive-removebg-preview"/>
          <p:cNvPicPr>
            <a:picLocks noChangeAspect="1"/>
          </p:cNvPicPr>
          <p:nvPr/>
        </p:nvPicPr>
        <p:blipFill>
          <a:blip r:embed="rId2"/>
          <a:stretch>
            <a:fillRect/>
          </a:stretch>
        </p:blipFill>
        <p:spPr>
          <a:xfrm>
            <a:off x="2077085" y="4197350"/>
            <a:ext cx="3157220" cy="2470785"/>
          </a:xfrm>
          <a:prstGeom prst="rect">
            <a:avLst/>
          </a:prstGeom>
        </p:spPr>
      </p:pic>
      <p:pic>
        <p:nvPicPr>
          <p:cNvPr id="9" name="Picture 8" descr="DALL_E_2023-12-06_14.34.47_-_An_image_representing_an_opinion_leader__without_any_specific_background_color._The_figure_is_portrayed_as_a_confident__charismatic_individual_of_dive-removebg-preview"/>
          <p:cNvPicPr>
            <a:picLocks noChangeAspect="1"/>
          </p:cNvPicPr>
          <p:nvPr/>
        </p:nvPicPr>
        <p:blipFill>
          <a:blip r:embed="rId3"/>
          <a:stretch>
            <a:fillRect/>
          </a:stretch>
        </p:blipFill>
        <p:spPr>
          <a:xfrm>
            <a:off x="8488045" y="4102735"/>
            <a:ext cx="3131185" cy="2660015"/>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74115" y="1181625"/>
            <a:ext cx="2481943" cy="849086"/>
          </a:xfrm>
          <a:prstGeom prst="roundRect">
            <a:avLst/>
          </a:prstGeom>
          <a:solidFill>
            <a:schemeClr val="tx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Word-of-Mouth</a:t>
            </a:r>
            <a:endParaRPr lang="en-US" b="1" kern="1200" dirty="0">
              <a:solidFill>
                <a:prstClr val="white"/>
              </a:solidFill>
              <a:latin typeface="Arial" panose="020B0604020202020204" pitchFamily="34" charset="0"/>
              <a:cs typeface="Arial" panose="020B0604020202020204" pitchFamily="34" charset="0"/>
            </a:endParaRPr>
          </a:p>
        </p:txBody>
      </p:sp>
      <p:sp>
        <p:nvSpPr>
          <p:cNvPr id="31" name="Rounded Rectangle 30"/>
          <p:cNvSpPr/>
          <p:nvPr/>
        </p:nvSpPr>
        <p:spPr>
          <a:xfrm>
            <a:off x="1174153" y="2265026"/>
            <a:ext cx="2481943" cy="849086"/>
          </a:xfrm>
          <a:prstGeom prst="roundRect">
            <a:avLst/>
          </a:prstGeom>
          <a:solidFill>
            <a:schemeClr val="accent2">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Opinion Leaders</a:t>
            </a:r>
            <a:endParaRPr lang="en-US" b="1" kern="1200" dirty="0">
              <a:solidFill>
                <a:prstClr val="white"/>
              </a:solidFill>
              <a:latin typeface="Arial" panose="020B0604020202020204" pitchFamily="34" charset="0"/>
              <a:cs typeface="Arial" panose="020B0604020202020204" pitchFamily="34" charset="0"/>
            </a:endParaRPr>
          </a:p>
        </p:txBody>
      </p:sp>
      <p:sp>
        <p:nvSpPr>
          <p:cNvPr id="32" name="Rounded Rectangle 31"/>
          <p:cNvSpPr/>
          <p:nvPr/>
        </p:nvSpPr>
        <p:spPr>
          <a:xfrm>
            <a:off x="38" y="3348100"/>
            <a:ext cx="2481943" cy="849086"/>
          </a:xfrm>
          <a:prstGeom prst="roundRect">
            <a:avLst/>
          </a:prstGeom>
          <a:solidFill>
            <a:schemeClr val="accent4">
              <a:lumMod val="75000"/>
            </a:schemeClr>
          </a:solidFill>
          <a:ln>
            <a:noFill/>
          </a:ln>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r>
              <a:rPr lang="en-US">
                <a:latin typeface="Arial" panose="020B0604020202020204" pitchFamily="34" charset="0"/>
                <a:cs typeface="Arial" panose="020B0604020202020204" pitchFamily="34" charset="0"/>
                <a:sym typeface="+mn-ea"/>
              </a:rPr>
              <a:t>Buzz Marketing</a:t>
            </a:r>
            <a:endParaRPr lang="en-US" b="1" kern="1200" dirty="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2076994" y="188957"/>
            <a:ext cx="9966960" cy="6479177"/>
          </a:xfrm>
          <a:prstGeom prst="roundRect">
            <a:avLst/>
          </a:prstGeom>
          <a:solidFill>
            <a:srgbClr val="02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b="1" kern="1200" dirty="0">
              <a:solidFill>
                <a:prstClr val="white"/>
              </a:solidFill>
              <a:latin typeface="Arial" panose="020B0604020202020204" pitchFamily="34" charset="0"/>
              <a:cs typeface="Arial" panose="020B0604020202020204" pitchFamily="34" charset="0"/>
            </a:endParaRPr>
          </a:p>
          <a:p>
            <a:pPr algn="ctr" hangingPunct="1"/>
            <a:endParaRPr lang="en-US" b="1" kern="1200" dirty="0" smtClean="0">
              <a:solidFill>
                <a:prstClr val="white"/>
              </a:solidFill>
              <a:latin typeface="Arial" panose="020B0604020202020204" pitchFamily="34" charset="0"/>
              <a:cs typeface="Arial" panose="020B0604020202020204" pitchFamily="34" charset="0"/>
            </a:endParaRPr>
          </a:p>
          <a:p>
            <a:pPr algn="ctr" hangingPunct="1"/>
            <a:endParaRPr lang="en-US">
              <a:latin typeface="Arial" panose="020B0604020202020204" pitchFamily="34" charset="0"/>
              <a:cs typeface="Arial" panose="020B0604020202020204" pitchFamily="34" charset="0"/>
            </a:endParaRPr>
          </a:p>
          <a:p>
            <a:pPr hangingPunct="1"/>
            <a:endParaRPr lang="en-US" kern="1200" dirty="0">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rot="5400000">
            <a:off x="2188769" y="3390538"/>
            <a:ext cx="541130" cy="764680"/>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kern="1200">
              <a:solidFill>
                <a:prstClr val="white"/>
              </a:solidFill>
            </a:endParaRPr>
          </a:p>
        </p:txBody>
      </p:sp>
      <p:sp>
        <p:nvSpPr>
          <p:cNvPr id="3" name="Text Box 2"/>
          <p:cNvSpPr txBox="1"/>
          <p:nvPr/>
        </p:nvSpPr>
        <p:spPr>
          <a:xfrm>
            <a:off x="4933777" y="616009"/>
            <a:ext cx="3615055"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sym typeface="+mn-ea"/>
              </a:rPr>
              <a:t>Buzz </a:t>
            </a:r>
            <a:r>
              <a:rPr lang="en-US" sz="3200" b="1" dirty="0" smtClean="0">
                <a:solidFill>
                  <a:schemeClr val="bg1"/>
                </a:solidFill>
                <a:latin typeface="Arial" panose="020B0604020202020204" pitchFamily="34" charset="0"/>
                <a:cs typeface="Arial" panose="020B0604020202020204" pitchFamily="34" charset="0"/>
                <a:sym typeface="+mn-ea"/>
              </a:rPr>
              <a:t>Marketing</a:t>
            </a:r>
            <a:endParaRPr lang="en-US" sz="3200" b="1" dirty="0">
              <a:solidFill>
                <a:schemeClr val="bg1"/>
              </a:solidFill>
              <a:latin typeface="Arial" panose="020B0604020202020204" pitchFamily="34" charset="0"/>
              <a:cs typeface="Arial" panose="020B0604020202020204" pitchFamily="34" charset="0"/>
            </a:endParaRPr>
          </a:p>
        </p:txBody>
      </p:sp>
      <p:sp>
        <p:nvSpPr>
          <p:cNvPr id="4" name="Text Box 3"/>
          <p:cNvSpPr txBox="1"/>
          <p:nvPr/>
        </p:nvSpPr>
        <p:spPr>
          <a:xfrm>
            <a:off x="3450590" y="1602740"/>
            <a:ext cx="7301865" cy="34150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latin typeface="Arial" panose="020B0604020202020204" pitchFamily="34" charset="0"/>
                <a:cs typeface="Arial" panose="020B0604020202020204" pitchFamily="34" charset="0"/>
                <a:sym typeface="+mn-ea"/>
              </a:rPr>
              <a:t>Buzz marketing is a technique that focuses on creating excitement and 'buzz' about a product or brand among consumers.</a:t>
            </a:r>
            <a:endParaRPr lang="en-US">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solidFill>
                  <a:schemeClr val="bg1"/>
                </a:solidFill>
                <a:latin typeface="Arial" panose="020B0604020202020204" pitchFamily="34" charset="0"/>
                <a:cs typeface="Arial" panose="020B0604020202020204" pitchFamily="34" charset="0"/>
                <a:sym typeface="+mn-ea"/>
              </a:rPr>
              <a:t> It often involves leveraging opinion leaders or creating new ones to act as brand ambassadors.</a:t>
            </a:r>
            <a:endParaRPr lang="en-US">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solidFill>
                  <a:schemeClr val="bg1"/>
                </a:solidFill>
                <a:latin typeface="Arial" panose="020B0604020202020204" pitchFamily="34" charset="0"/>
                <a:cs typeface="Arial" panose="020B0604020202020204" pitchFamily="34" charset="0"/>
                <a:sym typeface="+mn-ea"/>
              </a:rPr>
              <a:t>Companies identify and partner with key individuals who can influence their audience about the brand’s products or services.</a:t>
            </a:r>
            <a:endParaRPr lang="en-US">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solidFill>
                <a:schemeClr val="bg1"/>
              </a:solidFill>
              <a:latin typeface="Arial" panose="020B0604020202020204" pitchFamily="34" charset="0"/>
              <a:cs typeface="Arial" panose="020B0604020202020204" pitchFamily="34" charset="0"/>
            </a:endParaRPr>
          </a:p>
          <a:p>
            <a:pPr marL="285750" indent="-285750"/>
            <a:endParaRPr lang="en-US">
              <a:solidFill>
                <a:schemeClr val="bg1"/>
              </a:solidFill>
              <a:latin typeface="Arial" panose="020B0604020202020204" pitchFamily="34" charset="0"/>
              <a:cs typeface="Arial" panose="020B0604020202020204" pitchFamily="34" charset="0"/>
            </a:endParaRPr>
          </a:p>
        </p:txBody>
      </p:sp>
      <p:pic>
        <p:nvPicPr>
          <p:cNvPr id="8" name="Picture 7" descr="DALL_E_2023-12-06_14.40.13_-_An_image_representing_the_concept_of_buzz_marketing__with_a_transparent_background._The_design_focuses_on_a_dynamic__stylized_bee_symbolizing__buzz___-removebg-preview"/>
          <p:cNvPicPr>
            <a:picLocks noChangeAspect="1"/>
          </p:cNvPicPr>
          <p:nvPr/>
        </p:nvPicPr>
        <p:blipFill>
          <a:blip r:embed="rId2"/>
          <a:stretch>
            <a:fillRect/>
          </a:stretch>
        </p:blipFill>
        <p:spPr>
          <a:xfrm>
            <a:off x="2482215" y="3602355"/>
            <a:ext cx="3431540" cy="3331210"/>
          </a:xfrm>
          <a:prstGeom prst="rect">
            <a:avLst/>
          </a:prstGeom>
        </p:spPr>
      </p:pic>
      <p:pic>
        <p:nvPicPr>
          <p:cNvPr id="11" name="Picture 10" descr="DALL_E_2023-12-06_14.43.59_-_An_image_representing_the_concept_of_buzz_marketing_in_the_context_of_a_marketing_subject__with_a_transparent_background._The_design_features_a_group_-removebg-preview"/>
          <p:cNvPicPr>
            <a:picLocks noChangeAspect="1"/>
          </p:cNvPicPr>
          <p:nvPr/>
        </p:nvPicPr>
        <p:blipFill>
          <a:blip r:embed="rId3"/>
          <a:stretch>
            <a:fillRect/>
          </a:stretch>
        </p:blipFill>
        <p:spPr>
          <a:xfrm>
            <a:off x="7385050" y="3902075"/>
            <a:ext cx="4113530" cy="3168015"/>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hapesVTI">
  <a:themeElements>
    <a:clrScheme name="ShapesVTI">
      <a:dk1>
        <a:srgbClr val="000000"/>
      </a:dk1>
      <a:lt1>
        <a:srgbClr val="FFFFFF"/>
      </a:lt1>
      <a:dk2>
        <a:srgbClr val="A7A7A7"/>
      </a:dk2>
      <a:lt2>
        <a:srgbClr val="535353"/>
      </a:lt2>
      <a:accent1>
        <a:srgbClr val="EE7661"/>
      </a:accent1>
      <a:accent2>
        <a:srgbClr val="4E91F0"/>
      </a:accent2>
      <a:accent3>
        <a:srgbClr val="5B5260"/>
      </a:accent3>
      <a:accent4>
        <a:srgbClr val="2CC3B4"/>
      </a:accent4>
      <a:accent5>
        <a:srgbClr val="C097F8"/>
      </a:accent5>
      <a:accent6>
        <a:srgbClr val="FF9514"/>
      </a:accent6>
      <a:hlink>
        <a:srgbClr val="0000FF"/>
      </a:hlink>
      <a:folHlink>
        <a:srgbClr val="FF00FF"/>
      </a:folHlink>
    </a:clrScheme>
    <a:fontScheme name="ShapesVTI">
      <a:majorFont>
        <a:latin typeface="Helvetica"/>
        <a:ea typeface="Helvetica"/>
        <a:cs typeface="Helvetica"/>
      </a:majorFont>
      <a:minorFont>
        <a:latin typeface="Calibri"/>
        <a:ea typeface="Calibri"/>
        <a:cs typeface="Calibri"/>
      </a:minorFont>
    </a:fontScheme>
    <a:fmtScheme name="Shapes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venir Next LT Pro"/>
            <a:ea typeface="Avenir Next LT Pro"/>
            <a:cs typeface="Avenir Next LT Pro"/>
            <a:sym typeface="Avenir Next LT Pro"/>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652</Words>
  <Application>Microsoft Office PowerPoint</Application>
  <PresentationFormat>Widescreen</PresentationFormat>
  <Paragraphs>176</Paragraphs>
  <Slides>15</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Arial</vt:lpstr>
      <vt:lpstr>Avenir Next LT Pro</vt:lpstr>
      <vt:lpstr>Calibri</vt:lpstr>
      <vt:lpstr>Calibri Light</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account</cp:lastModifiedBy>
  <cp:revision>48</cp:revision>
  <dcterms:created xsi:type="dcterms:W3CDTF">2023-12-06T07:43:00Z</dcterms:created>
  <dcterms:modified xsi:type="dcterms:W3CDTF">2023-12-08T04:01:42Z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6263BF51566F4BC0A4B5B4527D4BD4B7</vt:lpwstr>
  </property>
  <property fmtid="{D5CDD505-2E9C-101B-9397-08002B2CF9AE}" pid="3" name="KSOProductBuildVer">
    <vt:lpwstr>1033-11.2.0.11219</vt:lpwstr>
  </property>
</Properties>
</file>